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1713476498" r:id="rId5"/>
    <p:sldId id="259" r:id="rId6"/>
    <p:sldId id="1713476511" r:id="rId7"/>
    <p:sldId id="1713476512" r:id="rId8"/>
    <p:sldId id="260" r:id="rId9"/>
    <p:sldId id="1713476513" r:id="rId10"/>
    <p:sldId id="1713476514" r:id="rId11"/>
    <p:sldId id="1713476515" r:id="rId12"/>
    <p:sldId id="1713476516" r:id="rId13"/>
    <p:sldId id="1713476517" r:id="rId14"/>
    <p:sldId id="1713476518" r:id="rId15"/>
    <p:sldId id="1713476520" r:id="rId16"/>
    <p:sldId id="1713476519" r:id="rId17"/>
    <p:sldId id="1713476521" r:id="rId18"/>
    <p:sldId id="1713476522" r:id="rId19"/>
    <p:sldId id="1713476523" r:id="rId20"/>
    <p:sldId id="1713476524" r:id="rId21"/>
    <p:sldId id="1713476525" r:id="rId22"/>
    <p:sldId id="1713476526" r:id="rId23"/>
    <p:sldId id="1713476527" r:id="rId24"/>
    <p:sldId id="1713476528" r:id="rId25"/>
    <p:sldId id="1713476529" r:id="rId26"/>
    <p:sldId id="1713476530" r:id="rId27"/>
    <p:sldId id="1713476531" r:id="rId28"/>
    <p:sldId id="1713476532" r:id="rId29"/>
    <p:sldId id="1713476533" r:id="rId30"/>
    <p:sldId id="1713476534" r:id="rId31"/>
    <p:sldId id="1713476535" r:id="rId32"/>
    <p:sldId id="1713476492" r:id="rId33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1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761"/>
    <p:restoredTop sz="96327"/>
  </p:normalViewPr>
  <p:slideViewPr>
    <p:cSldViewPr snapToGrid="0" snapToObjects="1">
      <p:cViewPr varScale="1">
        <p:scale>
          <a:sx n="105" d="100"/>
          <a:sy n="105" d="100"/>
        </p:scale>
        <p:origin x="10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168" d="100"/>
          <a:sy n="168" d="100"/>
        </p:scale>
        <p:origin x="6640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6CC04A-F74E-0048-B3A4-D80A1A63F9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69D024-70B1-E84F-A3DC-B0373253BC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/>
            </a:lvl1pPr>
          </a:lstStyle>
          <a:p>
            <a:pPr>
              <a:defRPr/>
            </a:pPr>
            <a:fld id="{6782068E-4A6E-5A43-BB75-97BF344763B8}" type="datetimeFigureOut">
              <a:rPr lang="en-US"/>
              <a:pPr>
                <a:defRPr/>
              </a:pPr>
              <a:t>6/30/25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A07687-9EFD-0541-9B95-61555C2405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FC2DA7-3AC5-6D4D-A044-807DB68054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/>
            </a:lvl1pPr>
          </a:lstStyle>
          <a:p>
            <a:pPr>
              <a:defRPr/>
            </a:pPr>
            <a:fld id="{839CE498-8205-6041-A320-46A1AF9CEBA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77BD3AC-A308-E74E-9618-32ACC9D348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 dirty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78F4D5-63BE-954E-B310-93387BC8AF6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 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0F79030-ABB6-1B44-AB34-BCBC72BA5304}" type="datetimeFigureOut">
              <a:rPr lang="en-US"/>
              <a:pPr>
                <a:defRPr/>
              </a:pPr>
              <a:t>6/30/25</a:t>
            </a:fld>
            <a:endParaRPr 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552123B-7FF3-4F47-B4BF-E3423F94A8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73C612B-D67D-484F-9608-DCF79EAA9E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735465-F5B3-7847-9310-D82796682E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 dirty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ECF610-309A-0846-A7A1-D5C18FCA79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 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E100F4DD-433F-9D42-8752-618973F7408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sv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3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7D2B9C-90D4-F046-8A9A-9E286711CAF9}"/>
              </a:ext>
            </a:extLst>
          </p:cNvPr>
          <p:cNvCxnSpPr>
            <a:cxnSpLocks/>
          </p:cNvCxnSpPr>
          <p:nvPr/>
        </p:nvCxnSpPr>
        <p:spPr>
          <a:xfrm>
            <a:off x="666750" y="3633788"/>
            <a:ext cx="47625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250" y="1434164"/>
            <a:ext cx="6491567" cy="1985255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251" y="3873444"/>
            <a:ext cx="5940863" cy="116016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8255659-7A13-255E-EBAB-9200F85890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744" y="460555"/>
            <a:ext cx="2149348" cy="41333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02CC5D1-AA08-2D7E-246A-8BFC68E2EC40}"/>
              </a:ext>
            </a:extLst>
          </p:cNvPr>
          <p:cNvGrpSpPr/>
          <p:nvPr userDrawn="1"/>
        </p:nvGrpSpPr>
        <p:grpSpPr>
          <a:xfrm>
            <a:off x="672442" y="6159327"/>
            <a:ext cx="2138856" cy="238118"/>
            <a:chOff x="672442" y="488835"/>
            <a:chExt cx="2138856" cy="238118"/>
          </a:xfrm>
        </p:grpSpPr>
        <p:pic>
          <p:nvPicPr>
            <p:cNvPr id="13" name="Graphic 8">
              <a:extLst>
                <a:ext uri="{FF2B5EF4-FFF2-40B4-BE49-F238E27FC236}">
                  <a16:creationId xmlns:a16="http://schemas.microsoft.com/office/drawing/2014/main" id="{F5853070-FEFD-8C58-8875-69BBFFF1B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2442" y="544749"/>
              <a:ext cx="275478" cy="165287"/>
            </a:xfrm>
            <a:prstGeom prst="rect">
              <a:avLst/>
            </a:prstGeom>
          </p:spPr>
        </p:pic>
        <p:pic>
          <p:nvPicPr>
            <p:cNvPr id="14" name="Graphic 9">
              <a:extLst>
                <a:ext uri="{FF2B5EF4-FFF2-40B4-BE49-F238E27FC236}">
                  <a16:creationId xmlns:a16="http://schemas.microsoft.com/office/drawing/2014/main" id="{9190AF22-89F3-AAB3-8C33-D0547ECEF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5299" y="524935"/>
              <a:ext cx="220383" cy="202018"/>
            </a:xfrm>
            <a:prstGeom prst="rect">
              <a:avLst/>
            </a:prstGeom>
          </p:spPr>
        </p:pic>
        <p:pic>
          <p:nvPicPr>
            <p:cNvPr id="15" name="Graphic 10">
              <a:extLst>
                <a:ext uri="{FF2B5EF4-FFF2-40B4-BE49-F238E27FC236}">
                  <a16:creationId xmlns:a16="http://schemas.microsoft.com/office/drawing/2014/main" id="{DF2AEE0D-9F44-4974-5BE0-D3A4587BF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59863" y="488835"/>
              <a:ext cx="189774" cy="220383"/>
            </a:xfrm>
            <a:prstGeom prst="rect">
              <a:avLst/>
            </a:prstGeom>
          </p:spPr>
        </p:pic>
        <p:pic>
          <p:nvPicPr>
            <p:cNvPr id="16" name="Graphic 12">
              <a:extLst>
                <a:ext uri="{FF2B5EF4-FFF2-40B4-BE49-F238E27FC236}">
                  <a16:creationId xmlns:a16="http://schemas.microsoft.com/office/drawing/2014/main" id="{B2FDFB5B-6F19-5850-E8A5-12CBB28E0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56357" y="512175"/>
              <a:ext cx="238748" cy="208139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899619B5-95D7-EE7F-4A5C-3D4F4A112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90915" y="496505"/>
              <a:ext cx="220383" cy="2179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2665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7D2B9C-90D4-F046-8A9A-9E286711CAF9}"/>
              </a:ext>
            </a:extLst>
          </p:cNvPr>
          <p:cNvCxnSpPr>
            <a:cxnSpLocks/>
          </p:cNvCxnSpPr>
          <p:nvPr/>
        </p:nvCxnSpPr>
        <p:spPr>
          <a:xfrm>
            <a:off x="666750" y="3633788"/>
            <a:ext cx="47625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1F229923-3A05-2A4F-8028-327C177F8637}"/>
              </a:ext>
            </a:extLst>
          </p:cNvPr>
          <p:cNvGrpSpPr/>
          <p:nvPr/>
        </p:nvGrpSpPr>
        <p:grpSpPr>
          <a:xfrm>
            <a:off x="672442" y="488835"/>
            <a:ext cx="2154734" cy="238118"/>
            <a:chOff x="1169102" y="2039490"/>
            <a:chExt cx="7663768" cy="846917"/>
          </a:xfrm>
          <a:solidFill>
            <a:schemeClr val="bg1"/>
          </a:solidFill>
        </p:grpSpPr>
        <p:pic>
          <p:nvPicPr>
            <p:cNvPr id="7" name="Graphic 8">
              <a:extLst>
                <a:ext uri="{FF2B5EF4-FFF2-40B4-BE49-F238E27FC236}">
                  <a16:creationId xmlns:a16="http://schemas.microsoft.com/office/drawing/2014/main" id="{2526D48F-0758-1E4C-B5A9-76D13E2D7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9102" y="2238361"/>
              <a:ext cx="979797" cy="587878"/>
            </a:xfrm>
            <a:prstGeom prst="rect">
              <a:avLst/>
            </a:prstGeom>
          </p:spPr>
        </p:pic>
        <p:pic>
          <p:nvPicPr>
            <p:cNvPr id="8" name="Graphic 9">
              <a:extLst>
                <a:ext uri="{FF2B5EF4-FFF2-40B4-BE49-F238E27FC236}">
                  <a16:creationId xmlns:a16="http://schemas.microsoft.com/office/drawing/2014/main" id="{678E6632-4639-6E40-BBA1-08E307FE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50920" y="2167889"/>
              <a:ext cx="783838" cy="718518"/>
            </a:xfrm>
            <a:prstGeom prst="rect">
              <a:avLst/>
            </a:prstGeom>
          </p:spPr>
        </p:pic>
        <p:pic>
          <p:nvPicPr>
            <p:cNvPr id="9" name="Graphic 10">
              <a:extLst>
                <a:ext uri="{FF2B5EF4-FFF2-40B4-BE49-F238E27FC236}">
                  <a16:creationId xmlns:a16="http://schemas.microsoft.com/office/drawing/2014/main" id="{C6281113-8E10-C848-B36A-373EC289E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59431" y="2039490"/>
              <a:ext cx="674971" cy="783837"/>
            </a:xfrm>
            <a:prstGeom prst="rect">
              <a:avLst/>
            </a:prstGeom>
          </p:spPr>
        </p:pic>
        <p:pic>
          <p:nvPicPr>
            <p:cNvPr id="10" name="Graphic 11">
              <a:extLst>
                <a:ext uri="{FF2B5EF4-FFF2-40B4-BE49-F238E27FC236}">
                  <a16:creationId xmlns:a16="http://schemas.microsoft.com/office/drawing/2014/main" id="{6650CC91-E16B-FA41-97D4-9CA2384D1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83713" y="2049644"/>
              <a:ext cx="849157" cy="827383"/>
            </a:xfrm>
            <a:prstGeom prst="rect">
              <a:avLst/>
            </a:prstGeom>
          </p:spPr>
        </p:pic>
        <p:pic>
          <p:nvPicPr>
            <p:cNvPr id="11" name="Graphic 12">
              <a:extLst>
                <a:ext uri="{FF2B5EF4-FFF2-40B4-BE49-F238E27FC236}">
                  <a16:creationId xmlns:a16="http://schemas.microsoft.com/office/drawing/2014/main" id="{EB3480C3-60CE-C946-9E89-EB2B7BE00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68604" y="2122503"/>
              <a:ext cx="849157" cy="74029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250" y="1434164"/>
            <a:ext cx="6491567" cy="1985255"/>
          </a:xfrm>
        </p:spPr>
        <p:txBody>
          <a:bodyPr anchor="b"/>
          <a:lstStyle>
            <a:lvl1pPr algn="l">
              <a:defRPr sz="6000" b="1"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251" y="3873444"/>
            <a:ext cx="5940863" cy="116016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30A06C4-47FF-1843-9215-2EB700F604E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7828" y="5922366"/>
            <a:ext cx="2029086" cy="26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36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D3C2-28CA-034B-84E3-B20D631ADB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251" y="2920628"/>
            <a:ext cx="5199042" cy="2534975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B129FD-65BB-3C46-A192-5B4CE0EF1A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5251" y="5949386"/>
            <a:ext cx="6130192" cy="489513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A5F4B4-789B-A8E3-82E9-41F6229161FB}"/>
              </a:ext>
            </a:extLst>
          </p:cNvPr>
          <p:cNvCxnSpPr>
            <a:cxnSpLocks/>
          </p:cNvCxnSpPr>
          <p:nvPr userDrawn="1"/>
        </p:nvCxnSpPr>
        <p:spPr>
          <a:xfrm>
            <a:off x="666750" y="5702494"/>
            <a:ext cx="476250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C98216DA-77CE-B1B3-C16B-1D1C313A88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316" y="1160896"/>
            <a:ext cx="2123754" cy="40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2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3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7D2B9C-90D4-F046-8A9A-9E286711CAF9}"/>
              </a:ext>
            </a:extLst>
          </p:cNvPr>
          <p:cNvCxnSpPr>
            <a:cxnSpLocks/>
          </p:cNvCxnSpPr>
          <p:nvPr/>
        </p:nvCxnSpPr>
        <p:spPr>
          <a:xfrm>
            <a:off x="666750" y="3633788"/>
            <a:ext cx="47625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251" y="1434164"/>
            <a:ext cx="6180350" cy="1985255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251" y="3873444"/>
            <a:ext cx="5940863" cy="116016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508F9E0-E49B-033C-2D60-8CDAED5146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744" y="460555"/>
            <a:ext cx="2149348" cy="413336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C2E6D2A-5DA3-FC4F-6825-A1A3FFCBD1C5}"/>
              </a:ext>
            </a:extLst>
          </p:cNvPr>
          <p:cNvGrpSpPr/>
          <p:nvPr userDrawn="1"/>
        </p:nvGrpSpPr>
        <p:grpSpPr>
          <a:xfrm>
            <a:off x="672442" y="6159327"/>
            <a:ext cx="2138856" cy="238118"/>
            <a:chOff x="672442" y="488835"/>
            <a:chExt cx="2138856" cy="238118"/>
          </a:xfrm>
        </p:grpSpPr>
        <p:pic>
          <p:nvPicPr>
            <p:cNvPr id="20" name="Graphic 8">
              <a:extLst>
                <a:ext uri="{FF2B5EF4-FFF2-40B4-BE49-F238E27FC236}">
                  <a16:creationId xmlns:a16="http://schemas.microsoft.com/office/drawing/2014/main" id="{5EF3CC44-FFA6-F9CE-0E19-7C9AA77C7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2442" y="544749"/>
              <a:ext cx="275478" cy="165287"/>
            </a:xfrm>
            <a:prstGeom prst="rect">
              <a:avLst/>
            </a:prstGeom>
          </p:spPr>
        </p:pic>
        <p:pic>
          <p:nvPicPr>
            <p:cNvPr id="21" name="Graphic 9">
              <a:extLst>
                <a:ext uri="{FF2B5EF4-FFF2-40B4-BE49-F238E27FC236}">
                  <a16:creationId xmlns:a16="http://schemas.microsoft.com/office/drawing/2014/main" id="{E95F8020-6082-4E62-E680-E2F0905F3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5299" y="524935"/>
              <a:ext cx="220383" cy="202018"/>
            </a:xfrm>
            <a:prstGeom prst="rect">
              <a:avLst/>
            </a:prstGeom>
          </p:spPr>
        </p:pic>
        <p:pic>
          <p:nvPicPr>
            <p:cNvPr id="22" name="Graphic 10">
              <a:extLst>
                <a:ext uri="{FF2B5EF4-FFF2-40B4-BE49-F238E27FC236}">
                  <a16:creationId xmlns:a16="http://schemas.microsoft.com/office/drawing/2014/main" id="{AE925D01-2A9D-940A-BCA1-CF7AD43BB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59863" y="488835"/>
              <a:ext cx="189774" cy="220383"/>
            </a:xfrm>
            <a:prstGeom prst="rect">
              <a:avLst/>
            </a:prstGeom>
          </p:spPr>
        </p:pic>
        <p:pic>
          <p:nvPicPr>
            <p:cNvPr id="23" name="Graphic 12">
              <a:extLst>
                <a:ext uri="{FF2B5EF4-FFF2-40B4-BE49-F238E27FC236}">
                  <a16:creationId xmlns:a16="http://schemas.microsoft.com/office/drawing/2014/main" id="{28A7C04C-6007-E647-D137-7044BC00C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56357" y="512175"/>
              <a:ext cx="238748" cy="208139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96801303-E8E9-CE9B-8EFA-0F51EB486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90915" y="496505"/>
              <a:ext cx="220383" cy="2179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7609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3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E30A06C4-47FF-1843-9215-2EB700F604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6749" y="738415"/>
            <a:ext cx="2339705" cy="44994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B9CE352-7BE6-DBFF-631B-4A92DEC770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251" y="2376342"/>
            <a:ext cx="5199042" cy="2534975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15AD96E-5038-C6A1-C58A-ED4FE86DA88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5251" y="5405100"/>
            <a:ext cx="6130192" cy="489513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subtext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9EC713-24A6-3B4F-4878-48D33A828731}"/>
              </a:ext>
            </a:extLst>
          </p:cNvPr>
          <p:cNvCxnSpPr>
            <a:cxnSpLocks/>
          </p:cNvCxnSpPr>
          <p:nvPr userDrawn="1"/>
        </p:nvCxnSpPr>
        <p:spPr>
          <a:xfrm>
            <a:off x="666750" y="5158208"/>
            <a:ext cx="476250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8079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3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7D2B9C-90D4-F046-8A9A-9E286711CAF9}"/>
              </a:ext>
            </a:extLst>
          </p:cNvPr>
          <p:cNvCxnSpPr>
            <a:cxnSpLocks/>
          </p:cNvCxnSpPr>
          <p:nvPr/>
        </p:nvCxnSpPr>
        <p:spPr>
          <a:xfrm>
            <a:off x="666750" y="3633788"/>
            <a:ext cx="47625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251" y="1434164"/>
            <a:ext cx="6180350" cy="1985255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251" y="3873444"/>
            <a:ext cx="5940863" cy="116016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C9CF5449-C987-9324-C75E-F2DFCD8466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744" y="460555"/>
            <a:ext cx="2149348" cy="413336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E41ABC3-F641-3ADF-B0C2-10C1E8AB77DC}"/>
              </a:ext>
            </a:extLst>
          </p:cNvPr>
          <p:cNvGrpSpPr/>
          <p:nvPr userDrawn="1"/>
        </p:nvGrpSpPr>
        <p:grpSpPr>
          <a:xfrm>
            <a:off x="672442" y="6159327"/>
            <a:ext cx="2138856" cy="238118"/>
            <a:chOff x="672442" y="488835"/>
            <a:chExt cx="2138856" cy="238118"/>
          </a:xfrm>
        </p:grpSpPr>
        <p:pic>
          <p:nvPicPr>
            <p:cNvPr id="20" name="Graphic 8">
              <a:extLst>
                <a:ext uri="{FF2B5EF4-FFF2-40B4-BE49-F238E27FC236}">
                  <a16:creationId xmlns:a16="http://schemas.microsoft.com/office/drawing/2014/main" id="{DBE54CA3-2ECC-20A2-E535-1BB6B9744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2442" y="544749"/>
              <a:ext cx="275478" cy="165287"/>
            </a:xfrm>
            <a:prstGeom prst="rect">
              <a:avLst/>
            </a:prstGeom>
          </p:spPr>
        </p:pic>
        <p:pic>
          <p:nvPicPr>
            <p:cNvPr id="21" name="Graphic 9">
              <a:extLst>
                <a:ext uri="{FF2B5EF4-FFF2-40B4-BE49-F238E27FC236}">
                  <a16:creationId xmlns:a16="http://schemas.microsoft.com/office/drawing/2014/main" id="{6FF15AA7-DF77-F9F8-D8AE-65BA29ECD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5299" y="524935"/>
              <a:ext cx="220383" cy="202018"/>
            </a:xfrm>
            <a:prstGeom prst="rect">
              <a:avLst/>
            </a:prstGeom>
          </p:spPr>
        </p:pic>
        <p:pic>
          <p:nvPicPr>
            <p:cNvPr id="22" name="Graphic 10">
              <a:extLst>
                <a:ext uri="{FF2B5EF4-FFF2-40B4-BE49-F238E27FC236}">
                  <a16:creationId xmlns:a16="http://schemas.microsoft.com/office/drawing/2014/main" id="{BF523B65-63DC-1D4E-3C51-091144B49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59863" y="488835"/>
              <a:ext cx="189774" cy="220383"/>
            </a:xfrm>
            <a:prstGeom prst="rect">
              <a:avLst/>
            </a:prstGeom>
          </p:spPr>
        </p:pic>
        <p:pic>
          <p:nvPicPr>
            <p:cNvPr id="23" name="Graphic 12">
              <a:extLst>
                <a:ext uri="{FF2B5EF4-FFF2-40B4-BE49-F238E27FC236}">
                  <a16:creationId xmlns:a16="http://schemas.microsoft.com/office/drawing/2014/main" id="{5C7C2627-1A01-4941-D083-0DF25DFF0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56357" y="512175"/>
              <a:ext cx="238748" cy="208139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A4B2BDE8-35BA-387A-232E-EC11FAAF7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90915" y="496505"/>
              <a:ext cx="220383" cy="2179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5242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87265BB8-3CC4-D24C-9A80-A0DCEA34DC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25" y="6457950"/>
            <a:ext cx="27273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700">
                <a:solidFill>
                  <a:srgbClr val="989998"/>
                </a:solidFill>
              </a:rPr>
              <a:t>© Presidio, Inc. All rights reserved. Proprietary and Confidential.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A32166-CD09-6C47-9170-C0E551CAC873}"/>
              </a:ext>
            </a:extLst>
          </p:cNvPr>
          <p:cNvCxnSpPr>
            <a:cxnSpLocks/>
          </p:cNvCxnSpPr>
          <p:nvPr/>
        </p:nvCxnSpPr>
        <p:spPr>
          <a:xfrm>
            <a:off x="723900" y="6429375"/>
            <a:ext cx="9544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2251A6A-9906-0846-A0AE-A84C2CB71F53}"/>
              </a:ext>
            </a:extLst>
          </p:cNvPr>
          <p:cNvSpPr/>
          <p:nvPr/>
        </p:nvSpPr>
        <p:spPr>
          <a:xfrm>
            <a:off x="781050" y="0"/>
            <a:ext cx="561975" cy="66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Graphic 9">
            <a:extLst>
              <a:ext uri="{FF2B5EF4-FFF2-40B4-BE49-F238E27FC236}">
                <a16:creationId xmlns:a16="http://schemas.microsoft.com/office/drawing/2014/main" id="{19CC3A0E-059E-2348-8EB8-801EB3FD366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79400"/>
            <a:ext cx="400050" cy="8651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38125"/>
            <a:ext cx="11058525" cy="976313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25" y="1387475"/>
            <a:ext cx="11058525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5EB2BC9-D147-EE4E-A68D-31E4DEFB3B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37300"/>
            <a:ext cx="685800" cy="365125"/>
          </a:xfrm>
        </p:spPr>
        <p:txBody>
          <a:bodyPr/>
          <a:lstStyle>
            <a:lvl1pPr algn="r">
              <a:defRPr sz="1600" smtClean="0">
                <a:solidFill>
                  <a:srgbClr val="333333"/>
                </a:solidFill>
              </a:defRPr>
            </a:lvl1pPr>
          </a:lstStyle>
          <a:p>
            <a:pPr>
              <a:defRPr/>
            </a:pPr>
            <a:fld id="{CF94E228-EDBA-BC4C-ABED-6F3C1A90109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CA86B90-A6A0-EE42-BC9A-4B49D8805F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4533" y="6360160"/>
            <a:ext cx="1397927" cy="26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3994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F0B1224-DAF3-BF42-ADA2-342CA6A9BEE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79400"/>
            <a:ext cx="400050" cy="865188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402E737C-7032-7B45-9176-1933D43D2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25" y="6457950"/>
            <a:ext cx="27273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700">
                <a:solidFill>
                  <a:srgbClr val="989998"/>
                </a:solidFill>
              </a:rPr>
              <a:t>© Presidio, Inc. All rights reserved. Proprietary and Confidential.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28DEB5-28F2-9E4C-A8D5-2AE84B94F30F}"/>
              </a:ext>
            </a:extLst>
          </p:cNvPr>
          <p:cNvCxnSpPr>
            <a:cxnSpLocks/>
          </p:cNvCxnSpPr>
          <p:nvPr/>
        </p:nvCxnSpPr>
        <p:spPr>
          <a:xfrm>
            <a:off x="723900" y="6429375"/>
            <a:ext cx="9544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799" y="1482725"/>
            <a:ext cx="4857751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725" y="1482725"/>
            <a:ext cx="52578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685800" y="238125"/>
            <a:ext cx="11058525" cy="976313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39BD169-C8AF-4D4E-9A58-1FB2D26B4E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37300"/>
            <a:ext cx="685800" cy="365125"/>
          </a:xfrm>
        </p:spPr>
        <p:txBody>
          <a:bodyPr/>
          <a:lstStyle>
            <a:lvl1pPr algn="r">
              <a:defRPr sz="1600" smtClean="0">
                <a:solidFill>
                  <a:srgbClr val="333333"/>
                </a:solidFill>
              </a:defRPr>
            </a:lvl1pPr>
          </a:lstStyle>
          <a:p>
            <a:pPr>
              <a:defRPr/>
            </a:pPr>
            <a:fld id="{B2419100-B348-6C46-A05D-815961EF684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53A901C-CEC7-784A-B8DC-2B648C7F2D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4533" y="6360160"/>
            <a:ext cx="1397927" cy="26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998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4">
            <a:extLst>
              <a:ext uri="{FF2B5EF4-FFF2-40B4-BE49-F238E27FC236}">
                <a16:creationId xmlns:a16="http://schemas.microsoft.com/office/drawing/2014/main" id="{DA66F2CF-2F42-5248-9C10-6405D62601C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79400"/>
            <a:ext cx="400050" cy="865188"/>
          </a:xfrm>
          <a:prstGeom prst="rect">
            <a:avLst/>
          </a:prstGeom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D352EF0B-6323-DC4A-96F2-9F8D230E2D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25" y="6457950"/>
            <a:ext cx="27273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700">
                <a:solidFill>
                  <a:srgbClr val="989998"/>
                </a:solidFill>
              </a:rPr>
              <a:t>© Presidio, Inc. All rights reserved. Proprietary and Confidential.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AD2150-CC17-0841-8FA6-F620F8E136E1}"/>
              </a:ext>
            </a:extLst>
          </p:cNvPr>
          <p:cNvCxnSpPr>
            <a:cxnSpLocks/>
          </p:cNvCxnSpPr>
          <p:nvPr/>
        </p:nvCxnSpPr>
        <p:spPr>
          <a:xfrm>
            <a:off x="723900" y="6429375"/>
            <a:ext cx="9544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85800" y="238125"/>
            <a:ext cx="11058525" cy="976313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1237975-F5FC-224D-93D4-1BD687D25C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37300"/>
            <a:ext cx="685800" cy="365125"/>
          </a:xfrm>
        </p:spPr>
        <p:txBody>
          <a:bodyPr/>
          <a:lstStyle>
            <a:lvl1pPr algn="r">
              <a:defRPr sz="1600" smtClean="0">
                <a:solidFill>
                  <a:srgbClr val="333333"/>
                </a:solidFill>
              </a:defRPr>
            </a:lvl1pPr>
          </a:lstStyle>
          <a:p>
            <a:pPr>
              <a:defRPr/>
            </a:pPr>
            <a:fld id="{A1949909-090E-7F47-8180-F1C1AE5B46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3B43F62-D041-A34A-8BBA-6307FF5E16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4533" y="6360160"/>
            <a:ext cx="1397927" cy="26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092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-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4">
            <a:extLst>
              <a:ext uri="{FF2B5EF4-FFF2-40B4-BE49-F238E27FC236}">
                <a16:creationId xmlns:a16="http://schemas.microsoft.com/office/drawing/2014/main" id="{C92F021B-3E8B-7C4F-B75C-5349E20231B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79400"/>
            <a:ext cx="400050" cy="865188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85800" y="238125"/>
            <a:ext cx="11058525" cy="976313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785745"/>
      </p:ext>
    </p:extLst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E4508082-3C66-DE41-824B-8C7D959EE1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25" y="6457950"/>
            <a:ext cx="27273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700">
                <a:solidFill>
                  <a:srgbClr val="989998"/>
                </a:solidFill>
              </a:rPr>
              <a:t>© Presidio, Inc. All rights reserved. Proprietary and Confidential.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18E294F-853D-3F43-97FD-73DCB4910F35}"/>
              </a:ext>
            </a:extLst>
          </p:cNvPr>
          <p:cNvCxnSpPr>
            <a:cxnSpLocks/>
          </p:cNvCxnSpPr>
          <p:nvPr/>
        </p:nvCxnSpPr>
        <p:spPr>
          <a:xfrm>
            <a:off x="723900" y="6429375"/>
            <a:ext cx="9544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983A090-E8F6-644B-8CAD-AC1AE541E5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37300"/>
            <a:ext cx="685800" cy="365125"/>
          </a:xfrm>
        </p:spPr>
        <p:txBody>
          <a:bodyPr/>
          <a:lstStyle>
            <a:lvl1pPr algn="r">
              <a:defRPr sz="1600" smtClean="0">
                <a:solidFill>
                  <a:srgbClr val="333333"/>
                </a:solidFill>
              </a:defRPr>
            </a:lvl1pPr>
          </a:lstStyle>
          <a:p>
            <a:pPr>
              <a:defRPr/>
            </a:pPr>
            <a:fld id="{69BFB6C7-4CFE-684D-9F0F-089FE7A8AE8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8D010D6-C6F8-F141-A1B1-181F06E83D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04533" y="6360160"/>
            <a:ext cx="1397927" cy="26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17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D3C2-28CA-034B-84E3-B20D631ADB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251" y="2920628"/>
            <a:ext cx="5199042" cy="2534975"/>
          </a:xfrm>
        </p:spPr>
        <p:txBody>
          <a:bodyPr anchor="b"/>
          <a:lstStyle>
            <a:lvl1pPr algn="l">
              <a:defRPr sz="6000" b="1">
                <a:solidFill>
                  <a:srgbClr val="333333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B129FD-65BB-3C46-A192-5B4CE0EF1A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5251" y="5949386"/>
            <a:ext cx="6130192" cy="489513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A5F4B4-789B-A8E3-82E9-41F6229161FB}"/>
              </a:ext>
            </a:extLst>
          </p:cNvPr>
          <p:cNvCxnSpPr>
            <a:cxnSpLocks/>
          </p:cNvCxnSpPr>
          <p:nvPr userDrawn="1"/>
        </p:nvCxnSpPr>
        <p:spPr>
          <a:xfrm>
            <a:off x="666750" y="5702494"/>
            <a:ext cx="476250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C98216DA-77CE-B1B3-C16B-1D1C313A88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316" y="1160896"/>
            <a:ext cx="2123754" cy="40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04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64035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blipFill dpi="0" rotWithShape="0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9401AD8-5990-D04D-B5D4-8857BA954750}"/>
              </a:ext>
            </a:extLst>
          </p:cNvPr>
          <p:cNvSpPr/>
          <p:nvPr/>
        </p:nvSpPr>
        <p:spPr>
          <a:xfrm>
            <a:off x="896938" y="1662113"/>
            <a:ext cx="561975" cy="666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757719" y="2212262"/>
            <a:ext cx="5913669" cy="2495550"/>
          </a:xfrm>
        </p:spPr>
        <p:txBody>
          <a:bodyPr>
            <a:normAutofit/>
          </a:bodyPr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465905" y="2373817"/>
            <a:ext cx="2117974" cy="2115990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891534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Slide">
    <p:bg>
      <p:bgPr>
        <a:blipFill dpi="0" rotWithShape="0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02930B-2940-CF45-BEB3-0F0DF29E955B}"/>
              </a:ext>
            </a:extLst>
          </p:cNvPr>
          <p:cNvSpPr/>
          <p:nvPr/>
        </p:nvSpPr>
        <p:spPr>
          <a:xfrm>
            <a:off x="896938" y="1662113"/>
            <a:ext cx="561975" cy="666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757720" y="2212262"/>
            <a:ext cx="5783040" cy="2495550"/>
          </a:xfrm>
        </p:spPr>
        <p:txBody>
          <a:bodyPr>
            <a:normAutofit/>
          </a:bodyPr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465905" y="2373817"/>
            <a:ext cx="2117974" cy="2115990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448835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Slide">
    <p:bg>
      <p:bgPr>
        <a:blipFill dpi="0" rotWithShape="0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A1996DB0-64D5-18D6-B441-5F188F7761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64870"/>
            <a:ext cx="12192000" cy="47340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02930B-2940-CF45-BEB3-0F0DF29E955B}"/>
              </a:ext>
            </a:extLst>
          </p:cNvPr>
          <p:cNvSpPr/>
          <p:nvPr/>
        </p:nvSpPr>
        <p:spPr>
          <a:xfrm>
            <a:off x="896938" y="1662113"/>
            <a:ext cx="561975" cy="666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757720" y="2212262"/>
            <a:ext cx="5783040" cy="2495550"/>
          </a:xfrm>
        </p:spPr>
        <p:txBody>
          <a:bodyPr>
            <a:normAutofit/>
          </a:bodyPr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465905" y="2373817"/>
            <a:ext cx="2117974" cy="2115990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8543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pter Slide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A7C0B3E-6DAF-5249-ADEC-59A435FFAFBE}"/>
              </a:ext>
            </a:extLst>
          </p:cNvPr>
          <p:cNvCxnSpPr/>
          <p:nvPr/>
        </p:nvCxnSpPr>
        <p:spPr>
          <a:xfrm>
            <a:off x="1009650" y="3790950"/>
            <a:ext cx="390525" cy="0"/>
          </a:xfrm>
          <a:prstGeom prst="line">
            <a:avLst/>
          </a:prstGeom>
          <a:ln w="444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685925"/>
            <a:ext cx="6092825" cy="199072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8525" y="3922714"/>
            <a:ext cx="6083300" cy="7921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87299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35C4404-72A9-2745-A1B7-F0008387CD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"/>
          <a:stretch/>
        </p:blipFill>
        <p:spPr bwMode="auto">
          <a:xfrm>
            <a:off x="-28574" y="0"/>
            <a:ext cx="12192000" cy="614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2679F5-36F9-0D45-BB97-9A214D022243}"/>
              </a:ext>
            </a:extLst>
          </p:cNvPr>
          <p:cNvSpPr/>
          <p:nvPr/>
        </p:nvSpPr>
        <p:spPr>
          <a:xfrm>
            <a:off x="5815013" y="1733550"/>
            <a:ext cx="561975" cy="666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3579DBC6-611E-384B-AA33-720791978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25" y="6457950"/>
            <a:ext cx="27273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700">
                <a:solidFill>
                  <a:srgbClr val="989998"/>
                </a:solidFill>
              </a:rPr>
              <a:t>© Presidio, Inc. All rights reserved. Proprietary and Confidential.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B56B62-D687-0445-B458-08200F2CD8C2}"/>
              </a:ext>
            </a:extLst>
          </p:cNvPr>
          <p:cNvCxnSpPr>
            <a:cxnSpLocks/>
          </p:cNvCxnSpPr>
          <p:nvPr/>
        </p:nvCxnSpPr>
        <p:spPr>
          <a:xfrm>
            <a:off x="723900" y="6429375"/>
            <a:ext cx="9544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85801" y="2047875"/>
            <a:ext cx="10763250" cy="2495550"/>
          </a:xfrm>
        </p:spPr>
        <p:txBody>
          <a:bodyPr anchor="t">
            <a:norm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0D69612-00A8-9A41-BE45-AD8D9AE401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37300"/>
            <a:ext cx="685800" cy="365125"/>
          </a:xfrm>
        </p:spPr>
        <p:txBody>
          <a:bodyPr/>
          <a:lstStyle>
            <a:lvl1pPr algn="r">
              <a:defRPr sz="1600" smtClean="0">
                <a:solidFill>
                  <a:srgbClr val="333333"/>
                </a:solidFill>
              </a:defRPr>
            </a:lvl1pPr>
          </a:lstStyle>
          <a:p>
            <a:pPr>
              <a:defRPr/>
            </a:pPr>
            <a:fld id="{142B1E9F-63E1-9644-8172-3F6AC64BB54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482B79F-8F4C-A04B-BE98-21CE97FA2E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4533" y="6360160"/>
            <a:ext cx="1397927" cy="26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770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3 City E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DB45C6AA-A095-54C0-43B2-8582CE8DC2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476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974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 3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650FBC8-06C4-A01F-3BDE-0A28E80A40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6749" y="738415"/>
            <a:ext cx="2339705" cy="44994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A415BAB-3117-FEE6-AE3E-8B32D1E9C66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251" y="2376342"/>
            <a:ext cx="5199042" cy="2534975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C50C558D-B804-E04F-9F61-4CF1345CD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5251" y="5405100"/>
            <a:ext cx="6130192" cy="489513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subtext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CCB03F0-A3C9-7EE9-562E-0CBA0909B663}"/>
              </a:ext>
            </a:extLst>
          </p:cNvPr>
          <p:cNvCxnSpPr>
            <a:cxnSpLocks/>
          </p:cNvCxnSpPr>
          <p:nvPr userDrawn="1"/>
        </p:nvCxnSpPr>
        <p:spPr>
          <a:xfrm>
            <a:off x="666750" y="5158208"/>
            <a:ext cx="476250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465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 3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650FBC8-06C4-A01F-3BDE-0A28E80A40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6749" y="738415"/>
            <a:ext cx="2339705" cy="44994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A415BAB-3117-FEE6-AE3E-8B32D1E9C66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250" y="1276747"/>
            <a:ext cx="6789949" cy="2534975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C50C558D-B804-E04F-9F61-4CF1345CD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5251" y="4305505"/>
            <a:ext cx="6130192" cy="489513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subtext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CCB03F0-A3C9-7EE9-562E-0CBA0909B663}"/>
              </a:ext>
            </a:extLst>
          </p:cNvPr>
          <p:cNvCxnSpPr>
            <a:cxnSpLocks/>
          </p:cNvCxnSpPr>
          <p:nvPr userDrawn="1"/>
        </p:nvCxnSpPr>
        <p:spPr>
          <a:xfrm>
            <a:off x="666750" y="4058613"/>
            <a:ext cx="476250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373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 3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7D2B9C-90D4-F046-8A9A-9E286711CAF9}"/>
              </a:ext>
            </a:extLst>
          </p:cNvPr>
          <p:cNvCxnSpPr>
            <a:cxnSpLocks/>
          </p:cNvCxnSpPr>
          <p:nvPr/>
        </p:nvCxnSpPr>
        <p:spPr>
          <a:xfrm>
            <a:off x="666750" y="3633788"/>
            <a:ext cx="47625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250" y="1434164"/>
            <a:ext cx="6491567" cy="1985255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251" y="3873444"/>
            <a:ext cx="5940863" cy="116016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8255659-7A13-255E-EBAB-9200F85890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744" y="5855384"/>
            <a:ext cx="2149348" cy="41333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49A1F3A-17F0-74AB-F736-7A413C3D4B1F}"/>
              </a:ext>
            </a:extLst>
          </p:cNvPr>
          <p:cNvGrpSpPr/>
          <p:nvPr userDrawn="1"/>
        </p:nvGrpSpPr>
        <p:grpSpPr>
          <a:xfrm>
            <a:off x="672442" y="488835"/>
            <a:ext cx="2138856" cy="238118"/>
            <a:chOff x="672442" y="488835"/>
            <a:chExt cx="2138856" cy="238118"/>
          </a:xfrm>
        </p:grpSpPr>
        <p:pic>
          <p:nvPicPr>
            <p:cNvPr id="13" name="Graphic 8">
              <a:extLst>
                <a:ext uri="{FF2B5EF4-FFF2-40B4-BE49-F238E27FC236}">
                  <a16:creationId xmlns:a16="http://schemas.microsoft.com/office/drawing/2014/main" id="{B2FDBB9C-2DF3-FDF2-59BC-3F59FD8F0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2442" y="544749"/>
              <a:ext cx="275478" cy="165287"/>
            </a:xfrm>
            <a:prstGeom prst="rect">
              <a:avLst/>
            </a:prstGeom>
          </p:spPr>
        </p:pic>
        <p:pic>
          <p:nvPicPr>
            <p:cNvPr id="14" name="Graphic 9">
              <a:extLst>
                <a:ext uri="{FF2B5EF4-FFF2-40B4-BE49-F238E27FC236}">
                  <a16:creationId xmlns:a16="http://schemas.microsoft.com/office/drawing/2014/main" id="{4F0C8CFF-71EE-DF03-15A2-9E94B4FC6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5299" y="524935"/>
              <a:ext cx="220383" cy="202018"/>
            </a:xfrm>
            <a:prstGeom prst="rect">
              <a:avLst/>
            </a:prstGeom>
          </p:spPr>
        </p:pic>
        <p:pic>
          <p:nvPicPr>
            <p:cNvPr id="15" name="Graphic 10">
              <a:extLst>
                <a:ext uri="{FF2B5EF4-FFF2-40B4-BE49-F238E27FC236}">
                  <a16:creationId xmlns:a16="http://schemas.microsoft.com/office/drawing/2014/main" id="{3CF8726E-4D68-39D8-C693-02E7E71F3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59863" y="488835"/>
              <a:ext cx="189774" cy="220383"/>
            </a:xfrm>
            <a:prstGeom prst="rect">
              <a:avLst/>
            </a:prstGeom>
          </p:spPr>
        </p:pic>
        <p:pic>
          <p:nvPicPr>
            <p:cNvPr id="16" name="Graphic 12">
              <a:extLst>
                <a:ext uri="{FF2B5EF4-FFF2-40B4-BE49-F238E27FC236}">
                  <a16:creationId xmlns:a16="http://schemas.microsoft.com/office/drawing/2014/main" id="{1E27F556-F31B-D13F-F287-BECD9DEAF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56357" y="512175"/>
              <a:ext cx="238748" cy="208139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833BB26D-BCE4-2891-26EC-14567AA43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90915" y="496505"/>
              <a:ext cx="220383" cy="2179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1475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 3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650FBC8-06C4-A01F-3BDE-0A28E80A40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6749" y="738415"/>
            <a:ext cx="2339705" cy="44994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A415BAB-3117-FEE6-AE3E-8B32D1E9C66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251" y="2376342"/>
            <a:ext cx="5199042" cy="2534975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C50C558D-B804-E04F-9F61-4CF1345CD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5251" y="5405100"/>
            <a:ext cx="6130192" cy="489513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subtext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CCB03F0-A3C9-7EE9-562E-0CBA0909B663}"/>
              </a:ext>
            </a:extLst>
          </p:cNvPr>
          <p:cNvCxnSpPr>
            <a:cxnSpLocks/>
          </p:cNvCxnSpPr>
          <p:nvPr userDrawn="1"/>
        </p:nvCxnSpPr>
        <p:spPr>
          <a:xfrm>
            <a:off x="666750" y="5158208"/>
            <a:ext cx="476250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543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Blue">
    <p:bg>
      <p:bgPr>
        <a:blipFill dpi="0" rotWithShape="0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0FBA752-FC68-E647-81EB-746DDC1EE942}"/>
              </a:ext>
            </a:extLst>
          </p:cNvPr>
          <p:cNvCxnSpPr>
            <a:cxnSpLocks/>
          </p:cNvCxnSpPr>
          <p:nvPr/>
        </p:nvCxnSpPr>
        <p:spPr>
          <a:xfrm>
            <a:off x="666750" y="4333875"/>
            <a:ext cx="47625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250" y="2076449"/>
            <a:ext cx="10533275" cy="2071983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251" y="4573882"/>
            <a:ext cx="7647200" cy="116016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2A2503A-D13F-2E4F-8941-684A2AD9BF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744" y="582344"/>
            <a:ext cx="2149348" cy="41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43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Grey">
    <p:bg>
      <p:bgPr>
        <a:blipFill dpi="0" rotWithShape="0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D89001D-A5D3-424C-AC1D-041A695D538E}"/>
              </a:ext>
            </a:extLst>
          </p:cNvPr>
          <p:cNvCxnSpPr>
            <a:cxnSpLocks/>
          </p:cNvCxnSpPr>
          <p:nvPr/>
        </p:nvCxnSpPr>
        <p:spPr>
          <a:xfrm>
            <a:off x="666750" y="4333875"/>
            <a:ext cx="47625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251" y="4573882"/>
            <a:ext cx="7647200" cy="116016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525250" y="2076449"/>
            <a:ext cx="10533275" cy="2071983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 flipH="1">
            <a:off x="8301805" y="3853403"/>
            <a:ext cx="3239830" cy="3004598"/>
          </a:xfrm>
          <a:custGeom>
            <a:avLst/>
            <a:gdLst>
              <a:gd name="connsiteX0" fmla="*/ 0 w 3192104"/>
              <a:gd name="connsiteY0" fmla="*/ 3239729 h 3239729"/>
              <a:gd name="connsiteX1" fmla="*/ 0 w 3192104"/>
              <a:gd name="connsiteY1" fmla="*/ 0 h 3239729"/>
              <a:gd name="connsiteX2" fmla="*/ 3192104 w 3192104"/>
              <a:gd name="connsiteY2" fmla="*/ 3239729 h 3239729"/>
              <a:gd name="connsiteX3" fmla="*/ 0 w 3192104"/>
              <a:gd name="connsiteY3" fmla="*/ 3239729 h 3239729"/>
              <a:gd name="connsiteX0" fmla="*/ 0 w 3192104"/>
              <a:gd name="connsiteY0" fmla="*/ 3035078 h 3035078"/>
              <a:gd name="connsiteX1" fmla="*/ 209006 w 3192104"/>
              <a:gd name="connsiteY1" fmla="*/ 0 h 3035078"/>
              <a:gd name="connsiteX2" fmla="*/ 3192104 w 3192104"/>
              <a:gd name="connsiteY2" fmla="*/ 3035078 h 3035078"/>
              <a:gd name="connsiteX3" fmla="*/ 0 w 3192104"/>
              <a:gd name="connsiteY3" fmla="*/ 3035078 h 3035078"/>
              <a:gd name="connsiteX0" fmla="*/ 0 w 3192104"/>
              <a:gd name="connsiteY0" fmla="*/ 3035078 h 3035078"/>
              <a:gd name="connsiteX1" fmla="*/ 209006 w 3192104"/>
              <a:gd name="connsiteY1" fmla="*/ 0 h 3035078"/>
              <a:gd name="connsiteX2" fmla="*/ 3192104 w 3192104"/>
              <a:gd name="connsiteY2" fmla="*/ 3035078 h 3035078"/>
              <a:gd name="connsiteX3" fmla="*/ 0 w 3192104"/>
              <a:gd name="connsiteY3" fmla="*/ 3035078 h 3035078"/>
              <a:gd name="connsiteX0" fmla="*/ 49066 w 3241170"/>
              <a:gd name="connsiteY0" fmla="*/ 3035078 h 3035078"/>
              <a:gd name="connsiteX1" fmla="*/ 258072 w 3241170"/>
              <a:gd name="connsiteY1" fmla="*/ 0 h 3035078"/>
              <a:gd name="connsiteX2" fmla="*/ 3241170 w 3241170"/>
              <a:gd name="connsiteY2" fmla="*/ 3035078 h 3035078"/>
              <a:gd name="connsiteX3" fmla="*/ 49066 w 3241170"/>
              <a:gd name="connsiteY3" fmla="*/ 3035078 h 3035078"/>
              <a:gd name="connsiteX0" fmla="*/ 47726 w 3239830"/>
              <a:gd name="connsiteY0" fmla="*/ 3004598 h 3004598"/>
              <a:gd name="connsiteX1" fmla="*/ 261086 w 3239830"/>
              <a:gd name="connsiteY1" fmla="*/ 0 h 3004598"/>
              <a:gd name="connsiteX2" fmla="*/ 3239830 w 3239830"/>
              <a:gd name="connsiteY2" fmla="*/ 3004598 h 3004598"/>
              <a:gd name="connsiteX3" fmla="*/ 47726 w 3239830"/>
              <a:gd name="connsiteY3" fmla="*/ 3004598 h 3004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9830" h="3004598">
                <a:moveTo>
                  <a:pt x="47726" y="3004598"/>
                </a:moveTo>
                <a:cubicBezTo>
                  <a:pt x="-26297" y="2445751"/>
                  <a:pt x="-52423" y="1207636"/>
                  <a:pt x="261086" y="0"/>
                </a:cubicBezTo>
                <a:lnTo>
                  <a:pt x="3239830" y="3004598"/>
                </a:lnTo>
                <a:lnTo>
                  <a:pt x="47726" y="3004598"/>
                </a:lnTo>
                <a:close/>
              </a:path>
            </a:pathLst>
          </a:custGeom>
        </p:spPr>
        <p:txBody>
          <a:bodyPr rtlCol="0" anchor="ctr">
            <a:normAutofit/>
          </a:bodyPr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C2A5051-57CB-D542-B99B-0D04097277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744" y="582344"/>
            <a:ext cx="2149348" cy="41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692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BC1842-1AA2-E248-8D74-DA9CC1F8097B}"/>
              </a:ext>
            </a:extLst>
          </p:cNvPr>
          <p:cNvCxnSpPr>
            <a:cxnSpLocks/>
          </p:cNvCxnSpPr>
          <p:nvPr/>
        </p:nvCxnSpPr>
        <p:spPr>
          <a:xfrm>
            <a:off x="666750" y="5038725"/>
            <a:ext cx="47625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250" y="1990726"/>
            <a:ext cx="6475625" cy="2833982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251" y="5278732"/>
            <a:ext cx="7647200" cy="116016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75DD5DF-B308-0D49-8B63-8E5315E291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744" y="582344"/>
            <a:ext cx="2149348" cy="41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441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6D57D823-8F3B-8244-A2A2-F82A32281C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3EA322BF-5589-0A40-981A-CA01D0A8B6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B2FFEC-18CB-E645-960D-8EDDDC5168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333333"/>
                </a:solidFill>
                <a:latin typeface="+mn-lt"/>
              </a:defRPr>
            </a:lvl1pPr>
          </a:lstStyle>
          <a:p>
            <a:pPr>
              <a:defRPr/>
            </a:pPr>
            <a:fld id="{A8C65966-93CC-F24E-90A5-02507490DB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16" r:id="rId2"/>
    <p:sldLayoutId id="2147483731" r:id="rId3"/>
    <p:sldLayoutId id="2147483734" r:id="rId4"/>
    <p:sldLayoutId id="2147483733" r:id="rId5"/>
    <p:sldLayoutId id="2147483732" r:id="rId6"/>
    <p:sldLayoutId id="2147483700" r:id="rId7"/>
    <p:sldLayoutId id="2147483701" r:id="rId8"/>
    <p:sldLayoutId id="2147483719" r:id="rId9"/>
    <p:sldLayoutId id="2147483720" r:id="rId10"/>
    <p:sldLayoutId id="2147483737" r:id="rId11"/>
    <p:sldLayoutId id="2147483721" r:id="rId12"/>
    <p:sldLayoutId id="2147483725" r:id="rId13"/>
    <p:sldLayoutId id="2147483726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28" r:id="rId23"/>
    <p:sldLayoutId id="2147483736" r:id="rId24"/>
    <p:sldLayoutId id="2147483729" r:id="rId25"/>
    <p:sldLayoutId id="2147483718" r:id="rId26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rgbClr val="333333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33333"/>
          </a:solidFill>
          <a:latin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33333"/>
          </a:solidFill>
          <a:latin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33333"/>
          </a:solidFill>
          <a:latin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33333"/>
          </a:solidFill>
          <a:latin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33333"/>
          </a:solidFill>
          <a:latin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33333"/>
          </a:solidFill>
          <a:latin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33333"/>
          </a:solidFill>
          <a:latin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33333"/>
          </a:solidFill>
          <a:latin typeface="Arial" panose="020B060402020202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2800" kern="1200">
          <a:solidFill>
            <a:srgbClr val="333333"/>
          </a:solidFill>
          <a:latin typeface="+mn-lt"/>
          <a:ea typeface="+mn-ea"/>
          <a:cs typeface="+mn-cs"/>
        </a:defRPr>
      </a:lvl1pPr>
      <a:lvl2pPr marL="635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616062"/>
        </a:buClr>
        <a:buFont typeface="Arial" panose="020B0604020202020204" pitchFamily="34" charset="0"/>
        <a:buChar char="•"/>
        <a:defRPr sz="2400" kern="1200">
          <a:solidFill>
            <a:srgbClr val="616062"/>
          </a:solidFill>
          <a:latin typeface="+mn-lt"/>
          <a:ea typeface="+mn-ea"/>
          <a:cs typeface="+mn-cs"/>
        </a:defRPr>
      </a:lvl2pPr>
      <a:lvl3pPr marL="804863" indent="-169863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616062"/>
          </a:solidFill>
          <a:latin typeface="+mn-lt"/>
          <a:ea typeface="+mn-ea"/>
          <a:cs typeface="+mn-cs"/>
        </a:defRPr>
      </a:lvl3pPr>
      <a:lvl4pPr marL="1146175" indent="-284163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616062"/>
          </a:solidFill>
          <a:latin typeface="+mn-lt"/>
          <a:ea typeface="+mn-ea"/>
          <a:cs typeface="+mn-cs"/>
        </a:defRPr>
      </a:lvl4pPr>
      <a:lvl5pPr marL="1430338" indent="-284163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61606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ABD0E-561C-FC85-651A-31A94156F9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4400" b="0" dirty="0"/>
              <a:t>HIPAA Compliance Through AI: Workflow vs Agent Approaches for EHR Audit Trails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83E9C8-67B4-1B3B-DB72-D16A7C141D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Ramkumar J</a:t>
            </a:r>
          </a:p>
          <a:p>
            <a:r>
              <a:rPr lang="en-US" dirty="0"/>
              <a:t>Senior Engineer</a:t>
            </a:r>
          </a:p>
        </p:txBody>
      </p:sp>
    </p:spTree>
    <p:extLst>
      <p:ext uri="{BB962C8B-B14F-4D97-AF65-F5344CB8AC3E}">
        <p14:creationId xmlns:p14="http://schemas.microsoft.com/office/powerpoint/2010/main" val="1089262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A100B-38CD-2084-71FF-AFA59C529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D16AB-A97F-99F7-933D-93381A1B2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4: Notification Strategy (AI + Rules)</a:t>
            </a:r>
            <a:endParaRPr lang="en-US" dirty="0"/>
          </a:p>
        </p:txBody>
      </p:sp>
      <p:pic>
        <p:nvPicPr>
          <p:cNvPr id="6" name="Content Placeholder 5" descr="A diagram of a diagram&#10;&#10;AI-generated content may be incorrect.">
            <a:extLst>
              <a:ext uri="{FF2B5EF4-FFF2-40B4-BE49-F238E27FC236}">
                <a16:creationId xmlns:a16="http://schemas.microsoft.com/office/drawing/2014/main" id="{7BC50773-FE1A-7ABF-B50D-7BA0D173CD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04" y="1878227"/>
            <a:ext cx="12192615" cy="342282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F8D52-6B83-E71E-71AB-A3D5F8B388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94E228-EDBA-BC4C-ABED-6F3C1A901090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632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B922F-106C-61EF-E98B-E4CDDD80B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9B102-0B57-5549-DE2E-763827B18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5: Audit Logging (Rules Only)</a:t>
            </a:r>
            <a:endParaRPr lang="en-US" dirty="0"/>
          </a:p>
        </p:txBody>
      </p:sp>
      <p:pic>
        <p:nvPicPr>
          <p:cNvPr id="6" name="Content Placeholder 5" descr="A diagram of storage data&#10;&#10;AI-generated content may be incorrect.">
            <a:extLst>
              <a:ext uri="{FF2B5EF4-FFF2-40B4-BE49-F238E27FC236}">
                <a16:creationId xmlns:a16="http://schemas.microsoft.com/office/drawing/2014/main" id="{2C6601CC-230C-BAD9-6AF1-8494434FC3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45098"/>
            <a:ext cx="12191999" cy="495986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AAF45-9215-085C-DF79-A6F7BD2F07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94E228-EDBA-BC4C-ABED-6F3C1A901090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081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6BD33-FEB8-7156-1163-6F9771F4F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AI is used in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BFA31-2F6E-7DC1-5BF6-7F475062E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AI Usage: Strategic &amp; Conditional</a:t>
            </a:r>
          </a:p>
          <a:p>
            <a:r>
              <a:rPr lang="en-US" dirty="0"/>
              <a:t>Risk Assessment: Only for high-risk events (20% of cases)</a:t>
            </a:r>
          </a:p>
          <a:p>
            <a:r>
              <a:rPr lang="en-US" dirty="0"/>
              <a:t>Notification Planning: Only for critical incidents (10% of cases)</a:t>
            </a:r>
          </a:p>
          <a:p>
            <a:r>
              <a:rPr lang="en-US" dirty="0"/>
              <a:t>Result: 0.3 AI calls per event average</a:t>
            </a:r>
          </a:p>
          <a:p>
            <a:r>
              <a:rPr lang="en-US" dirty="0"/>
              <a:t>Cost: $30/day for 10,000 events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73F22-BEA3-3D24-B82E-D592F0BEFC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94E228-EDBA-BC4C-ABED-6F3C1A901090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145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97351-70F4-0027-74A4-D083CC661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>
            <a:extLst>
              <a:ext uri="{FF2B5EF4-FFF2-40B4-BE49-F238E27FC236}">
                <a16:creationId xmlns:a16="http://schemas.microsoft.com/office/drawing/2014/main" id="{B18426F8-8D5D-AC4E-7906-2DF238FA73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Agent Approach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ADD95F0-ED8A-9BAF-DC85-8186503748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Detailed Steps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4F9B616-7A11-1838-21B1-40C15B8F5A71}"/>
              </a:ext>
            </a:extLst>
          </p:cNvPr>
          <p:cNvCxnSpPr/>
          <p:nvPr/>
        </p:nvCxnSpPr>
        <p:spPr>
          <a:xfrm>
            <a:off x="1009650" y="3790950"/>
            <a:ext cx="390525" cy="0"/>
          </a:xfrm>
          <a:prstGeom prst="line">
            <a:avLst/>
          </a:prstGeom>
          <a:ln w="444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48" name="TextBox 19">
            <a:extLst>
              <a:ext uri="{FF2B5EF4-FFF2-40B4-BE49-F238E27FC236}">
                <a16:creationId xmlns:a16="http://schemas.microsoft.com/office/drawing/2014/main" id="{FDC8088D-6396-DA3E-7078-555541E03E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990600"/>
            <a:ext cx="19030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chemeClr val="tx2"/>
                </a:solidFill>
              </a:rPr>
              <a:t>CHAPTER TWO</a:t>
            </a:r>
          </a:p>
        </p:txBody>
      </p:sp>
    </p:spTree>
    <p:extLst>
      <p:ext uri="{BB962C8B-B14F-4D97-AF65-F5344CB8AC3E}">
        <p14:creationId xmlns:p14="http://schemas.microsoft.com/office/powerpoint/2010/main" val="1783244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7A186-6265-6AE8-788E-939929533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90A56-2C7B-D4D2-353E-76230FEBB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Architecture Overview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C35268-EA1F-8CD6-98DD-50CABB13B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2541495"/>
            <a:ext cx="12075458" cy="139890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D74A01-27C3-9E8E-1837-E6ABA35037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94E228-EDBA-BC4C-ABED-6F3C1A901090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552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69E7A-B93D-522A-360B-F46533EB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diagram of a diagram&#10;&#10;AI-generated content may be incorrect.">
            <a:extLst>
              <a:ext uri="{FF2B5EF4-FFF2-40B4-BE49-F238E27FC236}">
                <a16:creationId xmlns:a16="http://schemas.microsoft.com/office/drawing/2014/main" id="{C7CE1670-6094-EF1D-37EA-465199C36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1994776" cy="685863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5EB61-CC2B-F83D-95D1-F521CC0AE4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94E228-EDBA-BC4C-ABED-6F3C1A901090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044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7A0B2-C8DC-671B-4907-470EF2324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1: Context Analysis &amp; Event Capture</a:t>
            </a:r>
            <a:endParaRPr lang="en-US" dirty="0"/>
          </a:p>
        </p:txBody>
      </p:sp>
      <p:pic>
        <p:nvPicPr>
          <p:cNvPr id="6" name="Content Placeholder 5" descr="A diagram of a data analysis&#10;&#10;AI-generated content may be incorrect.">
            <a:extLst>
              <a:ext uri="{FF2B5EF4-FFF2-40B4-BE49-F238E27FC236}">
                <a16:creationId xmlns:a16="http://schemas.microsoft.com/office/drawing/2014/main" id="{70805784-1FA9-5E5B-52C3-858C0CF19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0592" y="1214437"/>
            <a:ext cx="6108192" cy="51824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F28FEF-AB0E-E6A7-C5B0-AF7FF56F1C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94E228-EDBA-BC4C-ABED-6F3C1A901090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018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1D9B2-1E12-E7AA-9007-BC9B1BFF9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2: AI Decision Engine &amp; Tool Selection</a:t>
            </a:r>
            <a:endParaRPr lang="en-US" dirty="0"/>
          </a:p>
        </p:txBody>
      </p:sp>
      <p:pic>
        <p:nvPicPr>
          <p:cNvPr id="6" name="Content Placeholder 5" descr="A diagram of a company&#10;&#10;AI-generated content may be incorrect.">
            <a:extLst>
              <a:ext uri="{FF2B5EF4-FFF2-40B4-BE49-F238E27FC236}">
                <a16:creationId xmlns:a16="http://schemas.microsoft.com/office/drawing/2014/main" id="{55620D53-C492-150F-7473-32263F126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032" y="2434253"/>
            <a:ext cx="11801855" cy="225778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5E269-1C85-C96C-E289-DCE5130BB7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94E228-EDBA-BC4C-ABED-6F3C1A901090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384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2A1BD-CE5F-C89E-A6CB-1911F6C0C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3: Smart Tool Execution Engine</a:t>
            </a:r>
            <a:endParaRPr lang="en-US" dirty="0"/>
          </a:p>
        </p:txBody>
      </p:sp>
      <p:pic>
        <p:nvPicPr>
          <p:cNvPr id="6" name="Content Placeholder 5" descr="A diagram of a diagram&#10;&#10;AI-generated content may be incorrect.">
            <a:extLst>
              <a:ext uri="{FF2B5EF4-FFF2-40B4-BE49-F238E27FC236}">
                <a16:creationId xmlns:a16="http://schemas.microsoft.com/office/drawing/2014/main" id="{8907AED3-AB79-87E2-AE6A-26A28021F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2543686"/>
            <a:ext cx="11753850" cy="203891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0B95A-1CD0-847C-CBB3-A35BCBBC01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94E228-EDBA-BC4C-ABED-6F3C1A901090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563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DA6F5-3BD4-D5B0-AA22-4B40B8ED2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4: Learning &amp; Adaptation System</a:t>
            </a:r>
            <a:endParaRPr lang="en-US" dirty="0"/>
          </a:p>
        </p:txBody>
      </p:sp>
      <p:pic>
        <p:nvPicPr>
          <p:cNvPr id="6" name="Content Placeholder 5" descr="A diagram of a company&#10;&#10;AI-generated content may be incorrect.">
            <a:extLst>
              <a:ext uri="{FF2B5EF4-FFF2-40B4-BE49-F238E27FC236}">
                <a16:creationId xmlns:a16="http://schemas.microsoft.com/office/drawing/2014/main" id="{91382DC8-5439-2084-2002-A7023D043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2296021"/>
            <a:ext cx="11753850" cy="253424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0CABD-C87B-45D4-A9A0-0D4A81B563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94E228-EDBA-BC4C-ABED-6F3C1A901090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064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2">
            <a:extLst>
              <a:ext uri="{FF2B5EF4-FFF2-40B4-BE49-F238E27FC236}">
                <a16:creationId xmlns:a16="http://schemas.microsoft.com/office/drawing/2014/main" id="{C9F403D5-4939-4144-9525-16404EEB65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Agenda</a:t>
            </a:r>
          </a:p>
        </p:txBody>
      </p:sp>
      <p:sp>
        <p:nvSpPr>
          <p:cNvPr id="28674" name="Content Placeholder 13">
            <a:extLst>
              <a:ext uri="{FF2B5EF4-FFF2-40B4-BE49-F238E27FC236}">
                <a16:creationId xmlns:a16="http://schemas.microsoft.com/office/drawing/2014/main" id="{B2C15C49-6C53-CB47-BD56-A6690DA76E6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en-US" dirty="0"/>
              <a:t>Problem Statement &amp; Business Context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en-US" dirty="0"/>
              <a:t>Current State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en-US" dirty="0"/>
              <a:t>Workflow Approach Design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en-US" dirty="0"/>
              <a:t>Agent Approach Design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en-US" dirty="0"/>
              <a:t>Comparative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en-US" dirty="0"/>
              <a:t>Implementation Recommendations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en-US" dirty="0"/>
              <a:t>Conclusion &amp; Future Work</a:t>
            </a:r>
          </a:p>
        </p:txBody>
      </p:sp>
      <p:sp>
        <p:nvSpPr>
          <p:cNvPr id="28675" name="Slide Number Placeholder 3">
            <a:extLst>
              <a:ext uri="{FF2B5EF4-FFF2-40B4-BE49-F238E27FC236}">
                <a16:creationId xmlns:a16="http://schemas.microsoft.com/office/drawing/2014/main" id="{EE24823D-ADCE-364B-AD5C-F8F56A660C3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E728D16-B141-8447-AA6F-D59CAF9D4FF7}" type="slidenum">
              <a:rPr lang="en-US" altLang="en-US">
                <a:solidFill>
                  <a:srgbClr val="333333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en-US">
              <a:solidFill>
                <a:srgbClr val="333333"/>
              </a:solidFill>
            </a:endParaRPr>
          </a:p>
        </p:txBody>
      </p:sp>
      <p:sp>
        <p:nvSpPr>
          <p:cNvPr id="28676" name="Content Placeholder 2">
            <a:extLst>
              <a:ext uri="{FF2B5EF4-FFF2-40B4-BE49-F238E27FC236}">
                <a16:creationId xmlns:a16="http://schemas.microsoft.com/office/drawing/2014/main" id="{A3AE5B55-9698-FD4D-8F76-AF49D4F34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6625" y="1806575"/>
            <a:ext cx="4295775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800">
                <a:solidFill>
                  <a:srgbClr val="333333"/>
                </a:solidFill>
                <a:latin typeface="Arial" panose="020B0604020202020204" pitchFamily="34" charset="0"/>
              </a:defRPr>
            </a:lvl1pPr>
            <a:lvl2pPr marL="520700" indent="-284163">
              <a:lnSpc>
                <a:spcPct val="90000"/>
              </a:lnSpc>
              <a:spcBef>
                <a:spcPts val="500"/>
              </a:spcBef>
              <a:buClr>
                <a:srgbClr val="616062"/>
              </a:buClr>
              <a:buFont typeface="Arial" panose="020B0604020202020204" pitchFamily="34" charset="0"/>
              <a:buChar char="•"/>
              <a:defRPr sz="2400">
                <a:solidFill>
                  <a:srgbClr val="616062"/>
                </a:solidFill>
                <a:latin typeface="Arial" panose="020B0604020202020204" pitchFamily="34" charset="0"/>
              </a:defRPr>
            </a:lvl2pPr>
            <a:lvl3pPr marL="804863" indent="-28416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616062"/>
                </a:solidFill>
                <a:latin typeface="Arial" panose="020B0604020202020204" pitchFamily="34" charset="0"/>
              </a:defRPr>
            </a:lvl3pPr>
            <a:lvl4pPr marL="1146175" indent="-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616062"/>
                </a:solidFill>
                <a:latin typeface="Arial" panose="020B0604020202020204" pitchFamily="34" charset="0"/>
              </a:defRPr>
            </a:lvl4pPr>
            <a:lvl5pPr marL="1487488" indent="-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616062"/>
                </a:solidFill>
                <a:latin typeface="Arial" panose="020B0604020202020204" pitchFamily="34" charset="0"/>
              </a:defRPr>
            </a:lvl5pPr>
            <a:lvl6pPr marL="1944688" indent="-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616062"/>
                </a:solidFill>
                <a:latin typeface="Arial" panose="020B0604020202020204" pitchFamily="34" charset="0"/>
              </a:defRPr>
            </a:lvl6pPr>
            <a:lvl7pPr marL="2401888" indent="-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616062"/>
                </a:solidFill>
                <a:latin typeface="Arial" panose="020B0604020202020204" pitchFamily="34" charset="0"/>
              </a:defRPr>
            </a:lvl7pPr>
            <a:lvl8pPr marL="2859088" indent="-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616062"/>
                </a:solidFill>
                <a:latin typeface="Arial" panose="020B0604020202020204" pitchFamily="34" charset="0"/>
              </a:defRPr>
            </a:lvl8pPr>
            <a:lvl9pPr marL="3316288" indent="-341313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61606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BD509-1749-58A2-F87B-826180F09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 Decision Logic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A427A-2F0B-36DC-273D-47E746FE7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 analyzes event context</a:t>
            </a:r>
          </a:p>
          <a:p>
            <a:r>
              <a:rPr lang="en-US" dirty="0"/>
              <a:t>Dynamically selects 1-6 tools</a:t>
            </a:r>
          </a:p>
          <a:p>
            <a:r>
              <a:rPr lang="en-US" dirty="0"/>
              <a:t>Execution path varies per event</a:t>
            </a:r>
          </a:p>
          <a:p>
            <a:r>
              <a:rPr lang="en-US" dirty="0"/>
              <a:t>1.0 AI call per event (always)</a:t>
            </a:r>
          </a:p>
          <a:p>
            <a:r>
              <a:rPr lang="en-US" dirty="0"/>
              <a:t>Cost: $100+/day for 10,000 events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870BC-6CA0-2DFA-2A96-79890C74A3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94E228-EDBA-BC4C-ABED-6F3C1A901090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22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2104A-AF8D-346C-9FD5-C19262BE0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Agent Strengths &amp; Weaknesses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59A4C-BB8F-5998-0160-823F6586F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✅ Strengths:</a:t>
            </a:r>
          </a:p>
          <a:p>
            <a:pPr marL="0" indent="0">
              <a:buNone/>
            </a:pPr>
            <a:r>
              <a:rPr lang="en-US" sz="2000" dirty="0"/>
              <a:t>Adaptive to novel scenarios</a:t>
            </a:r>
          </a:p>
          <a:p>
            <a:pPr marL="0" indent="0">
              <a:buNone/>
            </a:pPr>
            <a:r>
              <a:rPr lang="en-US" sz="2000" dirty="0"/>
              <a:t>Advanced pattern recognition</a:t>
            </a:r>
          </a:p>
          <a:p>
            <a:pPr marL="0" indent="0">
              <a:buNone/>
            </a:pPr>
            <a:r>
              <a:rPr lang="en-US" sz="2000" dirty="0"/>
              <a:t>Self-improving over time</a:t>
            </a:r>
          </a:p>
          <a:p>
            <a:pPr marL="0" indent="0">
              <a:buNone/>
            </a:pPr>
            <a:r>
              <a:rPr lang="en-US" sz="2000" dirty="0"/>
              <a:t>Contextual intelligence</a:t>
            </a:r>
          </a:p>
          <a:p>
            <a:pPr marL="0" indent="0">
              <a:buNone/>
            </a:pPr>
            <a:r>
              <a:rPr lang="en-US" sz="2000" dirty="0"/>
              <a:t>❌ Weaknesses:</a:t>
            </a:r>
          </a:p>
          <a:p>
            <a:pPr marL="0" indent="0">
              <a:buNone/>
            </a:pPr>
            <a:r>
              <a:rPr lang="en-US" sz="2000" dirty="0"/>
              <a:t>Unpredictable costs</a:t>
            </a:r>
          </a:p>
          <a:p>
            <a:pPr marL="0" indent="0">
              <a:buNone/>
            </a:pPr>
            <a:r>
              <a:rPr lang="en-US" sz="2000" dirty="0"/>
              <a:t>Variable compliance depth</a:t>
            </a:r>
          </a:p>
          <a:p>
            <a:pPr marL="0" indent="0">
              <a:buNone/>
            </a:pPr>
            <a:r>
              <a:rPr lang="en-US" sz="2000" dirty="0"/>
              <a:t>Complex debugging</a:t>
            </a:r>
          </a:p>
          <a:p>
            <a:pPr marL="0" indent="0">
              <a:buNone/>
            </a:pPr>
            <a:r>
              <a:rPr lang="en-US" sz="2000" dirty="0"/>
              <a:t>AI service dependency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69CDCA-EB67-2FBF-01D9-A62652AC37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94E228-EDBA-BC4C-ABED-6F3C1A901090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060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B38F7-C403-E3BB-902C-F34216681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Comparative Analysis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1B8471A-A380-694F-7631-E476F95261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4968202"/>
              </p:ext>
            </p:extLst>
          </p:nvPr>
        </p:nvGraphicFramePr>
        <p:xfrm>
          <a:off x="695325" y="1387475"/>
          <a:ext cx="11058525" cy="4594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1705">
                  <a:extLst>
                    <a:ext uri="{9D8B030D-6E8A-4147-A177-3AD203B41FA5}">
                      <a16:colId xmlns:a16="http://schemas.microsoft.com/office/drawing/2014/main" val="3651026945"/>
                    </a:ext>
                  </a:extLst>
                </a:gridCol>
                <a:gridCol w="2211705">
                  <a:extLst>
                    <a:ext uri="{9D8B030D-6E8A-4147-A177-3AD203B41FA5}">
                      <a16:colId xmlns:a16="http://schemas.microsoft.com/office/drawing/2014/main" val="1235539912"/>
                    </a:ext>
                  </a:extLst>
                </a:gridCol>
                <a:gridCol w="2211705">
                  <a:extLst>
                    <a:ext uri="{9D8B030D-6E8A-4147-A177-3AD203B41FA5}">
                      <a16:colId xmlns:a16="http://schemas.microsoft.com/office/drawing/2014/main" val="4225315227"/>
                    </a:ext>
                  </a:extLst>
                </a:gridCol>
                <a:gridCol w="2211705">
                  <a:extLst>
                    <a:ext uri="{9D8B030D-6E8A-4147-A177-3AD203B41FA5}">
                      <a16:colId xmlns:a16="http://schemas.microsoft.com/office/drawing/2014/main" val="3735758090"/>
                    </a:ext>
                  </a:extLst>
                </a:gridCol>
                <a:gridCol w="2211705">
                  <a:extLst>
                    <a:ext uri="{9D8B030D-6E8A-4147-A177-3AD203B41FA5}">
                      <a16:colId xmlns:a16="http://schemas.microsoft.com/office/drawing/2014/main" val="3640794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b="1" dirty="0">
                          <a:effectLst/>
                        </a:rPr>
                        <a:t>Evaluation Criteria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AI-Enhanced Workflow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effectLst/>
                        </a:rPr>
                        <a:t>Dynamic AI Agent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Winner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Impact Level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44693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Performance</a:t>
                      </a:r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91441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Average Response Time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150ms (mostly rules)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800ms (AI + tools)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Workflow</a:t>
                      </a:r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HIGH</a:t>
                      </a:r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4205721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AI Calls per Event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0.3 (conditional)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1.0 (always)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Workflow</a:t>
                      </a:r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HIGH</a:t>
                      </a:r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940713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Throughput (events/sec)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1,000+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200-300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Workflow</a:t>
                      </a:r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HIGH</a:t>
                      </a:r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387398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Cost Analysis</a:t>
                      </a:r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030709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Daily Cost (10K events)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$30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$100+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Workflow</a:t>
                      </a:r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CRITICAL</a:t>
                      </a:r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471762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Monthly Cost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$900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$3,000+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Workflow</a:t>
                      </a:r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CRITICAL</a:t>
                      </a:r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802059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Cost Predictability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Fixed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Variable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Workflow</a:t>
                      </a:r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effectLst/>
                        </a:rPr>
                        <a:t>HIGH</a:t>
                      </a:r>
                      <a:endParaRPr lang="en-IN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44037984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A7080-F671-4357-D815-91AAD9B05E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94E228-EDBA-BC4C-ABED-6F3C1A901090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435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E8FFB-9D32-6EE5-883B-54BC7528E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C1FFE-403D-3C1D-4A08-45BCB3C34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7506"/>
            <a:ext cx="11058525" cy="976313"/>
          </a:xfrm>
        </p:spPr>
        <p:txBody>
          <a:bodyPr/>
          <a:lstStyle/>
          <a:p>
            <a:r>
              <a:rPr lang="en-US" dirty="0"/>
              <a:t>Comparative Analysis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E1C4B6A-1DFE-BB45-5EA8-2423F373AA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9917858"/>
              </p:ext>
            </p:extLst>
          </p:nvPr>
        </p:nvGraphicFramePr>
        <p:xfrm>
          <a:off x="685800" y="975362"/>
          <a:ext cx="11250165" cy="5835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0033">
                  <a:extLst>
                    <a:ext uri="{9D8B030D-6E8A-4147-A177-3AD203B41FA5}">
                      <a16:colId xmlns:a16="http://schemas.microsoft.com/office/drawing/2014/main" val="3651026945"/>
                    </a:ext>
                  </a:extLst>
                </a:gridCol>
                <a:gridCol w="2250033">
                  <a:extLst>
                    <a:ext uri="{9D8B030D-6E8A-4147-A177-3AD203B41FA5}">
                      <a16:colId xmlns:a16="http://schemas.microsoft.com/office/drawing/2014/main" val="1235539912"/>
                    </a:ext>
                  </a:extLst>
                </a:gridCol>
                <a:gridCol w="2250033">
                  <a:extLst>
                    <a:ext uri="{9D8B030D-6E8A-4147-A177-3AD203B41FA5}">
                      <a16:colId xmlns:a16="http://schemas.microsoft.com/office/drawing/2014/main" val="4225315227"/>
                    </a:ext>
                  </a:extLst>
                </a:gridCol>
                <a:gridCol w="2250033">
                  <a:extLst>
                    <a:ext uri="{9D8B030D-6E8A-4147-A177-3AD203B41FA5}">
                      <a16:colId xmlns:a16="http://schemas.microsoft.com/office/drawing/2014/main" val="3735758090"/>
                    </a:ext>
                  </a:extLst>
                </a:gridCol>
                <a:gridCol w="2250033">
                  <a:extLst>
                    <a:ext uri="{9D8B030D-6E8A-4147-A177-3AD203B41FA5}">
                      <a16:colId xmlns:a16="http://schemas.microsoft.com/office/drawing/2014/main" val="364079418"/>
                    </a:ext>
                  </a:extLst>
                </a:gridCol>
              </a:tblGrid>
              <a:tr h="639113">
                <a:tc>
                  <a:txBody>
                    <a:bodyPr/>
                    <a:lstStyle/>
                    <a:p>
                      <a:r>
                        <a:rPr lang="en-IN" b="1" dirty="0">
                          <a:effectLst/>
                        </a:rPr>
                        <a:t>Evaluation Criteria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AI-Enhanced Workflow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effectLst/>
                        </a:rPr>
                        <a:t>Dynamic AI Agent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Winner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Impact Level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44693215"/>
                  </a:ext>
                </a:extLst>
              </a:tr>
              <a:tr h="639113">
                <a:tc>
                  <a:txBody>
                    <a:bodyPr/>
                    <a:lstStyle/>
                    <a:p>
                      <a:r>
                        <a:rPr lang="en-IN" b="1" dirty="0">
                          <a:effectLst/>
                        </a:rPr>
                        <a:t>Compliance &amp; Audit</a:t>
                      </a:r>
                      <a:endParaRPr lang="en-IN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endParaRPr lang="en-IN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91441434"/>
                  </a:ext>
                </a:extLst>
              </a:tr>
              <a:tr h="639113"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Audit Trail Consistency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100% complete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Variable depth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Workflow</a:t>
                      </a:r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CRITICAL</a:t>
                      </a:r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4205721536"/>
                  </a:ext>
                </a:extLst>
              </a:tr>
              <a:tr h="639113"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Regulatory Acceptance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Predictable process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AI "black box"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Workflow</a:t>
                      </a:r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CRITICAL</a:t>
                      </a:r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940713905"/>
                  </a:ext>
                </a:extLst>
              </a:tr>
              <a:tr h="639113"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HIPAA Documentation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Standard format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Variable format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Workflow</a:t>
                      </a:r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HIGH</a:t>
                      </a:r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387398791"/>
                  </a:ext>
                </a:extLst>
              </a:tr>
              <a:tr h="639113"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Intelligence &amp; Adaptability</a:t>
                      </a:r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030709599"/>
                  </a:ext>
                </a:extLst>
              </a:tr>
              <a:tr h="639113"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Novel Threat Detection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Rule-based only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Pattern recognition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Agent</a:t>
                      </a:r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MEDIUM</a:t>
                      </a:r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471762820"/>
                  </a:ext>
                </a:extLst>
              </a:tr>
              <a:tr h="639113"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Self-Learning Capability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Manual updates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Automatic improvement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Agent</a:t>
                      </a:r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MEDIUM</a:t>
                      </a:r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802059948"/>
                  </a:ext>
                </a:extLst>
              </a:tr>
              <a:tr h="531612"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Context Awareness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Limited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Comprehensive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Agent</a:t>
                      </a:r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effectLst/>
                        </a:rPr>
                        <a:t>HIGH</a:t>
                      </a:r>
                      <a:endParaRPr lang="en-IN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44037984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AFD94-148A-AB83-D278-A2FE1CC99C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94E228-EDBA-BC4C-ABED-6F3C1A901090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685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684BA-6EC9-5FD5-A15E-27AEA33F4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1AA9F-7A4D-D664-E09E-A70A95C8A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Comparative Analysis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E8127FE-6153-7863-FCE8-8047371FD2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5702976"/>
              </p:ext>
            </p:extLst>
          </p:nvPr>
        </p:nvGraphicFramePr>
        <p:xfrm>
          <a:off x="695325" y="1387475"/>
          <a:ext cx="11058525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1705">
                  <a:extLst>
                    <a:ext uri="{9D8B030D-6E8A-4147-A177-3AD203B41FA5}">
                      <a16:colId xmlns:a16="http://schemas.microsoft.com/office/drawing/2014/main" val="3651026945"/>
                    </a:ext>
                  </a:extLst>
                </a:gridCol>
                <a:gridCol w="2211705">
                  <a:extLst>
                    <a:ext uri="{9D8B030D-6E8A-4147-A177-3AD203B41FA5}">
                      <a16:colId xmlns:a16="http://schemas.microsoft.com/office/drawing/2014/main" val="1235539912"/>
                    </a:ext>
                  </a:extLst>
                </a:gridCol>
                <a:gridCol w="2211705">
                  <a:extLst>
                    <a:ext uri="{9D8B030D-6E8A-4147-A177-3AD203B41FA5}">
                      <a16:colId xmlns:a16="http://schemas.microsoft.com/office/drawing/2014/main" val="4225315227"/>
                    </a:ext>
                  </a:extLst>
                </a:gridCol>
                <a:gridCol w="2211705">
                  <a:extLst>
                    <a:ext uri="{9D8B030D-6E8A-4147-A177-3AD203B41FA5}">
                      <a16:colId xmlns:a16="http://schemas.microsoft.com/office/drawing/2014/main" val="3735758090"/>
                    </a:ext>
                  </a:extLst>
                </a:gridCol>
                <a:gridCol w="2211705">
                  <a:extLst>
                    <a:ext uri="{9D8B030D-6E8A-4147-A177-3AD203B41FA5}">
                      <a16:colId xmlns:a16="http://schemas.microsoft.com/office/drawing/2014/main" val="3640794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b="1" dirty="0">
                          <a:effectLst/>
                        </a:rPr>
                        <a:t>Evaluation Criteria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AI-Enhanced Workflow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effectLst/>
                        </a:rPr>
                        <a:t>Dynamic AI Agent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Winner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Impact Level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44693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>
                          <a:effectLst/>
                        </a:rPr>
                        <a:t>Operational</a:t>
                      </a:r>
                      <a:endParaRPr lang="en-IN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91441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Debugging Complexity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Clear step trace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Complex decision paths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Workflow</a:t>
                      </a:r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HIGH</a:t>
                      </a:r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4205721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Maintenance Overhead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Rule updates needed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Self-maintaining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Agent</a:t>
                      </a:r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MEDIUM</a:t>
                      </a:r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940713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System Dependencies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Minimal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AI service critical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Workflow</a:t>
                      </a:r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HIGH</a:t>
                      </a:r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387398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Scalability</a:t>
                      </a:r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030709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Horizontal Scaling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Linear scaling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AI bottleneck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Workflow</a:t>
                      </a:r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HIGH</a:t>
                      </a:r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471762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Resource Utilization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Predictable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Variable spikes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Workflow</a:t>
                      </a:r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effectLst/>
                        </a:rPr>
                        <a:t>MEDIUM</a:t>
                      </a:r>
                      <a:endParaRPr lang="en-IN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80205994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15AF1-9AF6-F471-5DB8-75270F95EF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94E228-EDBA-BC4C-ABED-6F3C1A901090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804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0BA5B-0BE3-AD0E-1883-8043D5E9A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Detailed Cost Analysis (per 10000 requests)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7E14314-3721-4AA9-EAC6-FBAC6800A8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0151235"/>
              </p:ext>
            </p:extLst>
          </p:nvPr>
        </p:nvGraphicFramePr>
        <p:xfrm>
          <a:off x="695325" y="1387475"/>
          <a:ext cx="11058524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4631">
                  <a:extLst>
                    <a:ext uri="{9D8B030D-6E8A-4147-A177-3AD203B41FA5}">
                      <a16:colId xmlns:a16="http://schemas.microsoft.com/office/drawing/2014/main" val="1777542173"/>
                    </a:ext>
                  </a:extLst>
                </a:gridCol>
                <a:gridCol w="2764631">
                  <a:extLst>
                    <a:ext uri="{9D8B030D-6E8A-4147-A177-3AD203B41FA5}">
                      <a16:colId xmlns:a16="http://schemas.microsoft.com/office/drawing/2014/main" val="2032008090"/>
                    </a:ext>
                  </a:extLst>
                </a:gridCol>
                <a:gridCol w="2764631">
                  <a:extLst>
                    <a:ext uri="{9D8B030D-6E8A-4147-A177-3AD203B41FA5}">
                      <a16:colId xmlns:a16="http://schemas.microsoft.com/office/drawing/2014/main" val="2698851838"/>
                    </a:ext>
                  </a:extLst>
                </a:gridCol>
                <a:gridCol w="2764631">
                  <a:extLst>
                    <a:ext uri="{9D8B030D-6E8A-4147-A177-3AD203B41FA5}">
                      <a16:colId xmlns:a16="http://schemas.microsoft.com/office/drawing/2014/main" val="365464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b="1" dirty="0">
                          <a:effectLst/>
                        </a:rPr>
                        <a:t>Cost Component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AI Workflow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Dynamic Agent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Difference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63405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AI Processing</a:t>
                      </a:r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235367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Event Classification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$0 (rules)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$100 (10K × $0.01)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+$100</a:t>
                      </a:r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582556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Risk Assessment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$20 (2K events × $0.01)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Included above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-$20</a:t>
                      </a:r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05151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Storage Decisions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$0 (rules)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Included above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$0</a:t>
                      </a:r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994574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Notification Planning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$10 (1K events × $0.01)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Included above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-$10</a:t>
                      </a:r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16391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Tool Execution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$0 (rules)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$50 (variable tools)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+$50</a:t>
                      </a:r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371694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Infrastructure</a:t>
                      </a:r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475524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Database Operations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$5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$8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+$3</a:t>
                      </a:r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893339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Cloud Storage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$3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$5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+$2</a:t>
                      </a:r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21895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Monitoring/Logging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$2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$4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+$2</a:t>
                      </a:r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192084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TOTAL DAILY</a:t>
                      </a:r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$30</a:t>
                      </a:r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$167</a:t>
                      </a:r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effectLst/>
                        </a:rPr>
                        <a:t>+$137</a:t>
                      </a:r>
                      <a:endParaRPr lang="en-IN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873196023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5AC31-4F76-502C-25B7-F81B1A9CB1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94E228-EDBA-BC4C-ABED-6F3C1A901090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586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E9558-BDCB-15C7-8914-D6050B0B0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Use Case Decision Matrix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F62BC32-4EB8-C3C2-86FA-A46B88647D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1579630"/>
              </p:ext>
            </p:extLst>
          </p:nvPr>
        </p:nvGraphicFramePr>
        <p:xfrm>
          <a:off x="685800" y="2314067"/>
          <a:ext cx="11058525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6175">
                  <a:extLst>
                    <a:ext uri="{9D8B030D-6E8A-4147-A177-3AD203B41FA5}">
                      <a16:colId xmlns:a16="http://schemas.microsoft.com/office/drawing/2014/main" val="4023229703"/>
                    </a:ext>
                  </a:extLst>
                </a:gridCol>
                <a:gridCol w="3686175">
                  <a:extLst>
                    <a:ext uri="{9D8B030D-6E8A-4147-A177-3AD203B41FA5}">
                      <a16:colId xmlns:a16="http://schemas.microsoft.com/office/drawing/2014/main" val="1657797537"/>
                    </a:ext>
                  </a:extLst>
                </a:gridCol>
                <a:gridCol w="3686175">
                  <a:extLst>
                    <a:ext uri="{9D8B030D-6E8A-4147-A177-3AD203B41FA5}">
                      <a16:colId xmlns:a16="http://schemas.microsoft.com/office/drawing/2014/main" val="3300891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b="1" dirty="0">
                          <a:effectLst/>
                        </a:rPr>
                        <a:t>Scenario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Why Workflow Wins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Risk of Using Agent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75695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Large Hospital System</a:t>
                      </a:r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• 50K+ daily events</a:t>
                      </a:r>
                    </a:p>
                    <a:p>
                      <a:r>
                        <a:rPr lang="en-IN" dirty="0">
                          <a:effectLst/>
                        </a:rPr>
                        <a:t>• Predictable $450/month cost</a:t>
                      </a:r>
                    </a:p>
                    <a:p>
                      <a:r>
                        <a:rPr lang="en-IN" dirty="0">
                          <a:effectLst/>
                        </a:rPr>
                        <a:t>• Clear audit trail for inspectors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• $2,500+/month variable cost</a:t>
                      </a:r>
                    </a:p>
                    <a:p>
                      <a:r>
                        <a:rPr lang="en-IN" dirty="0">
                          <a:effectLst/>
                        </a:rPr>
                        <a:t>• Unpredictable AI decisions</a:t>
                      </a:r>
                    </a:p>
                    <a:p>
                      <a:r>
                        <a:rPr lang="en-IN" dirty="0">
                          <a:effectLst/>
                        </a:rPr>
                        <a:t>• Regulatory compliance questions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53753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Multi-Clinic EHR</a:t>
                      </a:r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• HIPAA compliance critical</a:t>
                      </a:r>
                    </a:p>
                    <a:p>
                      <a:r>
                        <a:rPr lang="en-IN" dirty="0">
                          <a:effectLst/>
                        </a:rPr>
                        <a:t>• Budget constraints</a:t>
                      </a:r>
                    </a:p>
                    <a:p>
                      <a:r>
                        <a:rPr lang="en-IN" dirty="0">
                          <a:effectLst/>
                        </a:rPr>
                        <a:t>• Standard audit requirements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• 5x higher costs</a:t>
                      </a:r>
                    </a:p>
                    <a:p>
                      <a:r>
                        <a:rPr lang="en-IN" dirty="0">
                          <a:effectLst/>
                        </a:rPr>
                        <a:t>• Complex debugging</a:t>
                      </a:r>
                    </a:p>
                    <a:p>
                      <a:r>
                        <a:rPr lang="en-IN" dirty="0">
                          <a:effectLst/>
                        </a:rPr>
                        <a:t>• AI "black box" concerns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050929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>
                          <a:effectLst/>
                        </a:rPr>
                        <a:t>Insurance Claims Processing</a:t>
                      </a:r>
                      <a:endParaRPr lang="en-IN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• High-volume routine events</a:t>
                      </a:r>
                    </a:p>
                    <a:p>
                      <a:r>
                        <a:rPr lang="en-IN" dirty="0">
                          <a:effectLst/>
                        </a:rPr>
                        <a:t>• Consistent processing needed</a:t>
                      </a:r>
                    </a:p>
                    <a:p>
                      <a:r>
                        <a:rPr lang="en-IN" dirty="0">
                          <a:effectLst/>
                        </a:rPr>
                        <a:t>• Cost optimization priority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• Variable processing depth</a:t>
                      </a:r>
                    </a:p>
                    <a:p>
                      <a:r>
                        <a:rPr lang="en-IN" dirty="0">
                          <a:effectLst/>
                        </a:rPr>
                        <a:t>• Unpredictable response times</a:t>
                      </a:r>
                    </a:p>
                    <a:p>
                      <a:r>
                        <a:rPr lang="en-IN" dirty="0">
                          <a:effectLst/>
                        </a:rPr>
                        <a:t>• Regulatory scrutiny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035543693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C0484-3290-DEA4-D332-C03D14011F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94E228-EDBA-BC4C-ABED-6F3C1A901090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05BA38-19A4-3405-80DA-61563AAA610F}"/>
              </a:ext>
            </a:extLst>
          </p:cNvPr>
          <p:cNvSpPr txBox="1"/>
          <p:nvPr/>
        </p:nvSpPr>
        <p:spPr>
          <a:xfrm>
            <a:off x="685800" y="1731264"/>
            <a:ext cx="2498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accent5"/>
                </a:solidFill>
              </a:rPr>
              <a:t>Use Workflows When:</a:t>
            </a:r>
          </a:p>
        </p:txBody>
      </p:sp>
    </p:spTree>
    <p:extLst>
      <p:ext uri="{BB962C8B-B14F-4D97-AF65-F5344CB8AC3E}">
        <p14:creationId xmlns:p14="http://schemas.microsoft.com/office/powerpoint/2010/main" val="25489514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2BB85-EE0C-1CA0-F0D8-107D2EA81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1C2CA-BFB1-4FB8-4693-D6D5CE2A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Use Case Decision Matrix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72ACF6C-5EB7-E5CE-4FED-1C8414DC92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835264"/>
              </p:ext>
            </p:extLst>
          </p:nvPr>
        </p:nvGraphicFramePr>
        <p:xfrm>
          <a:off x="685800" y="2314067"/>
          <a:ext cx="11058525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6175">
                  <a:extLst>
                    <a:ext uri="{9D8B030D-6E8A-4147-A177-3AD203B41FA5}">
                      <a16:colId xmlns:a16="http://schemas.microsoft.com/office/drawing/2014/main" val="4023229703"/>
                    </a:ext>
                  </a:extLst>
                </a:gridCol>
                <a:gridCol w="3686175">
                  <a:extLst>
                    <a:ext uri="{9D8B030D-6E8A-4147-A177-3AD203B41FA5}">
                      <a16:colId xmlns:a16="http://schemas.microsoft.com/office/drawing/2014/main" val="1657797537"/>
                    </a:ext>
                  </a:extLst>
                </a:gridCol>
                <a:gridCol w="3686175">
                  <a:extLst>
                    <a:ext uri="{9D8B030D-6E8A-4147-A177-3AD203B41FA5}">
                      <a16:colId xmlns:a16="http://schemas.microsoft.com/office/drawing/2014/main" val="3300891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Scenario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Why Agent Wins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Risk of Using Workflow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756952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Cybersecurity SOC</a:t>
                      </a:r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• Advanced threat detection&lt;br&gt;• Pattern recognition crucial&lt;br&gt;• Context-aware responses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• Rule-based limitations&lt;br&gt;• Manual threat signature updates&lt;br&gt;• Missing novel attack patterns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53753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Financial Fraud Detection</a:t>
                      </a:r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• Complex transaction patterns&lt;br&gt;• Adaptive criminal behavior&lt;br&gt;• Real-time intelligence needed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• Static rule limitations&lt;br&gt;• High false positive rates&lt;br&gt;• Delayed threat response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050929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Research Hospital</a:t>
                      </a:r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• Experimental data access patterns&lt;br&gt;• Complex user roles&lt;br&gt;• Innovation-friendly environment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• Limited pattern recognition&lt;</a:t>
                      </a:r>
                      <a:r>
                        <a:rPr lang="en-IN" dirty="0" err="1">
                          <a:effectLst/>
                        </a:rPr>
                        <a:t>br</a:t>
                      </a:r>
                      <a:r>
                        <a:rPr lang="en-IN" dirty="0">
                          <a:effectLst/>
                        </a:rPr>
                        <a:t>&gt;• Rigid compliance interpretation&lt;</a:t>
                      </a:r>
                      <a:r>
                        <a:rPr lang="en-IN" dirty="0" err="1">
                          <a:effectLst/>
                        </a:rPr>
                        <a:t>br</a:t>
                      </a:r>
                      <a:r>
                        <a:rPr lang="en-IN" dirty="0">
                          <a:effectLst/>
                        </a:rPr>
                        <a:t>&gt;• Research workflow constraints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035543693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5B10D-AE54-4B7C-CE89-6FD3E14D1F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94E228-EDBA-BC4C-ABED-6F3C1A901090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A5880A-B0B7-3A2C-D747-E6EC215F0DD8}"/>
              </a:ext>
            </a:extLst>
          </p:cNvPr>
          <p:cNvSpPr txBox="1"/>
          <p:nvPr/>
        </p:nvSpPr>
        <p:spPr>
          <a:xfrm>
            <a:off x="685800" y="1731264"/>
            <a:ext cx="2498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accent5"/>
                </a:solidFill>
              </a:rPr>
              <a:t>Use Agents When:</a:t>
            </a:r>
          </a:p>
        </p:txBody>
      </p:sp>
    </p:spTree>
    <p:extLst>
      <p:ext uri="{BB962C8B-B14F-4D97-AF65-F5344CB8AC3E}">
        <p14:creationId xmlns:p14="http://schemas.microsoft.com/office/powerpoint/2010/main" val="196856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03093-478A-05D1-4BAE-E82B216AF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Assessment Matrix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21958DE-EDAE-87BD-1FA2-AE61269BDD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860422"/>
              </p:ext>
            </p:extLst>
          </p:nvPr>
        </p:nvGraphicFramePr>
        <p:xfrm>
          <a:off x="685801" y="1214438"/>
          <a:ext cx="11058524" cy="5074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4631">
                  <a:extLst>
                    <a:ext uri="{9D8B030D-6E8A-4147-A177-3AD203B41FA5}">
                      <a16:colId xmlns:a16="http://schemas.microsoft.com/office/drawing/2014/main" val="64610724"/>
                    </a:ext>
                  </a:extLst>
                </a:gridCol>
                <a:gridCol w="2764631">
                  <a:extLst>
                    <a:ext uri="{9D8B030D-6E8A-4147-A177-3AD203B41FA5}">
                      <a16:colId xmlns:a16="http://schemas.microsoft.com/office/drawing/2014/main" val="3439386901"/>
                    </a:ext>
                  </a:extLst>
                </a:gridCol>
                <a:gridCol w="2764631">
                  <a:extLst>
                    <a:ext uri="{9D8B030D-6E8A-4147-A177-3AD203B41FA5}">
                      <a16:colId xmlns:a16="http://schemas.microsoft.com/office/drawing/2014/main" val="1393001864"/>
                    </a:ext>
                  </a:extLst>
                </a:gridCol>
                <a:gridCol w="2764631">
                  <a:extLst>
                    <a:ext uri="{9D8B030D-6E8A-4147-A177-3AD203B41FA5}">
                      <a16:colId xmlns:a16="http://schemas.microsoft.com/office/drawing/2014/main" val="2740697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b="1" dirty="0">
                          <a:effectLst/>
                        </a:rPr>
                        <a:t>Risk Category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Workflow Risk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Agent Risk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Mitigation Strategy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640969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Compliance Failure</a:t>
                      </a:r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LOW</a:t>
                      </a:r>
                      <a:r>
                        <a:rPr lang="en-IN">
                          <a:effectLst/>
                        </a:rPr>
                        <a:t> - Predictable audit trail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effectLst/>
                        </a:rPr>
                        <a:t>MEDIUM</a:t>
                      </a:r>
                      <a:r>
                        <a:rPr lang="en-IN" dirty="0">
                          <a:effectLst/>
                        </a:rPr>
                        <a:t> - Variable documentation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• Hybrid approach for critical events</a:t>
                      </a:r>
                    </a:p>
                    <a:p>
                      <a:r>
                        <a:rPr lang="en-IN" dirty="0">
                          <a:effectLst/>
                        </a:rPr>
                        <a:t>• Agent reasoning logging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933899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Cost Overrun</a:t>
                      </a:r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LOW</a:t>
                      </a:r>
                      <a:r>
                        <a:rPr lang="en-IN">
                          <a:effectLst/>
                        </a:rPr>
                        <a:t> - Fixed costs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HIGH</a:t>
                      </a:r>
                      <a:r>
                        <a:rPr lang="en-IN">
                          <a:effectLst/>
                        </a:rPr>
                        <a:t> - Variable AI usage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• Budget caps on AI calls</a:t>
                      </a:r>
                    </a:p>
                    <a:p>
                      <a:r>
                        <a:rPr lang="en-IN" dirty="0">
                          <a:effectLst/>
                        </a:rPr>
                        <a:t>• Circuit breaker patterns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766368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Performance Issues</a:t>
                      </a:r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LOW</a:t>
                      </a:r>
                      <a:r>
                        <a:rPr lang="en-IN">
                          <a:effectLst/>
                        </a:rPr>
                        <a:t> - Rule-based speed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MEDIUM</a:t>
                      </a:r>
                      <a:r>
                        <a:rPr lang="en-IN">
                          <a:effectLst/>
                        </a:rPr>
                        <a:t> - AI latency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• Async processing</a:t>
                      </a:r>
                    </a:p>
                    <a:p>
                      <a:r>
                        <a:rPr lang="en-IN" dirty="0">
                          <a:effectLst/>
                        </a:rPr>
                        <a:t>• Tool optimization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03752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Security Gaps</a:t>
                      </a:r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MEDIUM</a:t>
                      </a:r>
                      <a:r>
                        <a:rPr lang="en-IN">
                          <a:effectLst/>
                        </a:rPr>
                        <a:t> - Rule limitations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LOW</a:t>
                      </a:r>
                      <a:r>
                        <a:rPr lang="en-IN">
                          <a:effectLst/>
                        </a:rPr>
                        <a:t> - Adaptive detection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• Regular rule updates</a:t>
                      </a:r>
                    </a:p>
                    <a:p>
                      <a:r>
                        <a:rPr lang="en-IN" dirty="0">
                          <a:effectLst/>
                        </a:rPr>
                        <a:t>• Human expert backup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761452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Technical Debt</a:t>
                      </a:r>
                      <a:endParaRPr lang="en-IN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MEDIUM</a:t>
                      </a:r>
                      <a:r>
                        <a:rPr lang="en-IN">
                          <a:effectLst/>
                        </a:rPr>
                        <a:t> - Rule maintenance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b="1">
                          <a:effectLst/>
                        </a:rPr>
                        <a:t>LOW</a:t>
                      </a:r>
                      <a:r>
                        <a:rPr lang="en-IN">
                          <a:effectLst/>
                        </a:rPr>
                        <a:t> - Self-improving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effectLst/>
                        </a:rPr>
                        <a:t>• Automated rule generation</a:t>
                      </a:r>
                    </a:p>
                    <a:p>
                      <a:r>
                        <a:rPr lang="en-IN" dirty="0">
                          <a:effectLst/>
                        </a:rPr>
                        <a:t>• Version control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64136710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90A21-623C-4C55-588C-A2932E45C6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94E228-EDBA-BC4C-ABED-6F3C1A901090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146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extBox 2">
            <a:extLst>
              <a:ext uri="{FF2B5EF4-FFF2-40B4-BE49-F238E27FC236}">
                <a16:creationId xmlns:a16="http://schemas.microsoft.com/office/drawing/2014/main" id="{4FB31601-E837-1A4F-BE68-C8A2DE9709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025" y="3852863"/>
            <a:ext cx="533558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7200" b="1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32770" name="Title 1">
            <a:extLst>
              <a:ext uri="{FF2B5EF4-FFF2-40B4-BE49-F238E27FC236}">
                <a16:creationId xmlns:a16="http://schemas.microsoft.com/office/drawing/2014/main" id="{2ED66691-E14B-E348-85ED-1F547B773B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38" y="5457825"/>
            <a:ext cx="4478337" cy="97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2000" b="1" dirty="0">
                <a:solidFill>
                  <a:srgbClr val="616062"/>
                </a:solidFill>
              </a:rPr>
              <a:t>Ramkumar J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>
                <a:solidFill>
                  <a:srgbClr val="616062"/>
                </a:solidFill>
              </a:rPr>
              <a:t>Senior Engineer, Presidio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 err="1">
                <a:solidFill>
                  <a:srgbClr val="616062"/>
                </a:solidFill>
              </a:rPr>
              <a:t>ramkumarj@presidio.com</a:t>
            </a:r>
            <a:endParaRPr lang="en-US" altLang="en-US" sz="2000" dirty="0">
              <a:solidFill>
                <a:srgbClr val="616062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B2E2D4-ADF8-E648-A698-C581A19799C9}"/>
              </a:ext>
            </a:extLst>
          </p:cNvPr>
          <p:cNvCxnSpPr>
            <a:cxnSpLocks/>
          </p:cNvCxnSpPr>
          <p:nvPr/>
        </p:nvCxnSpPr>
        <p:spPr>
          <a:xfrm>
            <a:off x="657225" y="5095875"/>
            <a:ext cx="352425" cy="0"/>
          </a:xfrm>
          <a:prstGeom prst="line">
            <a:avLst/>
          </a:prstGeom>
          <a:ln w="476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50EB2EDD-BFA2-D34C-B569-95ED49E692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0466" y="5581260"/>
            <a:ext cx="2123754" cy="40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008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22BA4-35AB-2ADC-C5B5-5B8D65A46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30E55-FAC1-44DB-D8B9-C6C0A97E0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Multi-tenant EHR application serving multiple clinics</a:t>
            </a:r>
          </a:p>
          <a:p>
            <a:r>
              <a:rPr lang="en-US" dirty="0"/>
              <a:t>ZERO audit trail mechanism currently</a:t>
            </a:r>
          </a:p>
          <a:p>
            <a:r>
              <a:rPr lang="en-US" dirty="0"/>
              <a:t>HIPAA compliance gap = $50K-$1.5M fine risk</a:t>
            </a:r>
          </a:p>
          <a:p>
            <a:r>
              <a:rPr lang="en-US" dirty="0"/>
              <a:t>Need: Intelligent audit system for 10,000+ daily events</a:t>
            </a:r>
          </a:p>
          <a:p>
            <a:r>
              <a:rPr lang="en-US" dirty="0"/>
              <a:t>Question: Workflow vs Agent - which approach is optimal?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08F8C-2FC3-24C0-E78A-DC6223DA9F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94E228-EDBA-BC4C-ABED-6F3C1A901090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541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311EF-48FE-D5DA-058C-3A12E29D3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Audit Trail System?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28557-D797-BF36-03D3-5927552D8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 business need in my current project</a:t>
            </a:r>
          </a:p>
          <a:p>
            <a:r>
              <a:rPr lang="en-US" dirty="0"/>
              <a:t>Clear workflow vs agent comparison opportunity  </a:t>
            </a:r>
          </a:p>
          <a:p>
            <a:r>
              <a:rPr lang="en-US" dirty="0"/>
              <a:t>HIPAA compliance requirements well-defined</a:t>
            </a:r>
          </a:p>
          <a:p>
            <a:r>
              <a:rPr lang="en-US" dirty="0"/>
              <a:t>Measurable outcomes (cost, performance, compliance)</a:t>
            </a:r>
          </a:p>
          <a:p>
            <a:r>
              <a:rPr lang="en-US" dirty="0"/>
              <a:t>Perfect for demonstrating practical AI 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C8FCB8-F11F-41B8-002A-D299E27647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94E228-EDBA-BC4C-ABED-6F3C1A901090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922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>
            <a:extLst>
              <a:ext uri="{FF2B5EF4-FFF2-40B4-BE49-F238E27FC236}">
                <a16:creationId xmlns:a16="http://schemas.microsoft.com/office/drawing/2014/main" id="{FD483A89-8F9B-5D49-B05E-EA4B4C4D6E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Workflow Approach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2F69184-FE3C-A540-9FA9-1FD517DD49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Detailed Steps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E4BCCE-3992-674B-83E1-7FE1EF5505FA}"/>
              </a:ext>
            </a:extLst>
          </p:cNvPr>
          <p:cNvCxnSpPr/>
          <p:nvPr/>
        </p:nvCxnSpPr>
        <p:spPr>
          <a:xfrm>
            <a:off x="1009650" y="3790950"/>
            <a:ext cx="390525" cy="0"/>
          </a:xfrm>
          <a:prstGeom prst="line">
            <a:avLst/>
          </a:prstGeom>
          <a:ln w="444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48" name="TextBox 19">
            <a:extLst>
              <a:ext uri="{FF2B5EF4-FFF2-40B4-BE49-F238E27FC236}">
                <a16:creationId xmlns:a16="http://schemas.microsoft.com/office/drawing/2014/main" id="{B6D03DF0-33C5-B547-B3F4-34B5B23BFE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990600"/>
            <a:ext cx="18653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schemeClr val="tx2"/>
                </a:solidFill>
              </a:rPr>
              <a:t>CHAPTER ONE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26C9E-1C1C-614F-E79E-2DE4F753A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Audit Trail Workflow: Optimized AI + Rules Hybrid Approach</a:t>
            </a:r>
            <a:endParaRPr lang="en-US" dirty="0"/>
          </a:p>
        </p:txBody>
      </p:sp>
      <p:pic>
        <p:nvPicPr>
          <p:cNvPr id="6" name="Content Placeholder 5" descr="A diagram of a store&#10;&#10;AI-generated content may be incorrect.">
            <a:extLst>
              <a:ext uri="{FF2B5EF4-FFF2-40B4-BE49-F238E27FC236}">
                <a16:creationId xmlns:a16="http://schemas.microsoft.com/office/drawing/2014/main" id="{41B2DB9F-E450-55C9-D3A5-36E2D9A35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325" y="2537927"/>
            <a:ext cx="11058525" cy="205043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56328-F8FF-8E8E-5125-3D39AD7062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94E228-EDBA-BC4C-ABED-6F3C1A901090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595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369A7-C2E7-2156-2E24-2F735B883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1: Rule-Based Classification</a:t>
            </a:r>
            <a:endParaRPr lang="en-US" dirty="0"/>
          </a:p>
        </p:txBody>
      </p:sp>
      <p:pic>
        <p:nvPicPr>
          <p:cNvPr id="6" name="Content Placeholder 5" descr="A diagram of a function&#10;&#10;AI-generated content may be incorrect.">
            <a:extLst>
              <a:ext uri="{FF2B5EF4-FFF2-40B4-BE49-F238E27FC236}">
                <a16:creationId xmlns:a16="http://schemas.microsoft.com/office/drawing/2014/main" id="{C37F4885-EE78-4069-6492-FA2CE23249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387474"/>
            <a:ext cx="10311713" cy="49498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ECDB8-6D07-814A-F836-61BE406028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94E228-EDBA-BC4C-ABED-6F3C1A901090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745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85F3A-EFF4-BA08-C1BB-35C7270FA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7B9E6-22F5-8CF0-FD0D-90A292745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2: Risk Assessment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BB651-6C04-7B1A-5DDB-AF52018FCA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94E228-EDBA-BC4C-ABED-6F3C1A901090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9" name="Content Placeholder 8" descr="A diagram of a diagram&#10;&#10;AI-generated content may be incorrect.">
            <a:extLst>
              <a:ext uri="{FF2B5EF4-FFF2-40B4-BE49-F238E27FC236}">
                <a16:creationId xmlns:a16="http://schemas.microsoft.com/office/drawing/2014/main" id="{80C86C91-F744-2EE0-461D-9E5EC7A7B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415" y="2200987"/>
            <a:ext cx="11530435" cy="2840570"/>
          </a:xfrm>
        </p:spPr>
      </p:pic>
    </p:spTree>
    <p:extLst>
      <p:ext uri="{BB962C8B-B14F-4D97-AF65-F5344CB8AC3E}">
        <p14:creationId xmlns:p14="http://schemas.microsoft.com/office/powerpoint/2010/main" val="4023659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53292-5F2A-2F4E-7426-79B52F74F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B8955-207B-D103-9281-8B3893BA7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3: Storage Decision (Rules Only)</a:t>
            </a:r>
            <a:endParaRPr lang="en-US" dirty="0"/>
          </a:p>
        </p:txBody>
      </p:sp>
      <p:pic>
        <p:nvPicPr>
          <p:cNvPr id="8" name="Content Placeholder 7" descr="A diagram of a risk score analysis&#10;&#10;AI-generated content may be incorrect.">
            <a:extLst>
              <a:ext uri="{FF2B5EF4-FFF2-40B4-BE49-F238E27FC236}">
                <a16:creationId xmlns:a16="http://schemas.microsoft.com/office/drawing/2014/main" id="{66B1B60E-9147-311D-2C01-044CDD8E6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592" y="1387474"/>
            <a:ext cx="10209574" cy="475383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4F672-F2A4-3D04-D29C-C62F508BF1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94E228-EDBA-BC4C-ABED-6F3C1A901090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709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residio 2021">
      <a:dk1>
        <a:srgbClr val="000000"/>
      </a:dk1>
      <a:lt1>
        <a:srgbClr val="FFFFFF"/>
      </a:lt1>
      <a:dk2>
        <a:srgbClr val="007EB8"/>
      </a:dk2>
      <a:lt2>
        <a:srgbClr val="EEECE1"/>
      </a:lt2>
      <a:accent1>
        <a:srgbClr val="0080BA"/>
      </a:accent1>
      <a:accent2>
        <a:srgbClr val="FF9901"/>
      </a:accent2>
      <a:accent3>
        <a:srgbClr val="989998"/>
      </a:accent3>
      <a:accent4>
        <a:srgbClr val="71D24B"/>
      </a:accent4>
      <a:accent5>
        <a:srgbClr val="616062"/>
      </a:accent5>
      <a:accent6>
        <a:srgbClr val="00447A"/>
      </a:accent6>
      <a:hlink>
        <a:srgbClr val="05ABEF"/>
      </a:hlink>
      <a:folHlink>
        <a:srgbClr val="00447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err="1" smtClean="0">
            <a:solidFill>
              <a:schemeClr val="accent5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3885B619-2A3E-7641-86C1-9E831AC7AA3B}" vid="{D2983277-EBD8-024C-BBBD-B90AA93AD9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79a3956-8c2c-4a5b-a210-a0122c30ac42">
      <Terms xmlns="http://schemas.microsoft.com/office/infopath/2007/PartnerControls"/>
    </lcf76f155ced4ddcb4097134ff3c332f>
    <TaxCatchAll xmlns="29efd1f7-c20c-4d57-99cd-30b3c2f4da1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8A2A8643B32E4CADAB06797D645788" ma:contentTypeVersion="13" ma:contentTypeDescription="Create a new document." ma:contentTypeScope="" ma:versionID="74b28e3ed87fa84d05806d7426f363cd">
  <xsd:schema xmlns:xsd="http://www.w3.org/2001/XMLSchema" xmlns:xs="http://www.w3.org/2001/XMLSchema" xmlns:p="http://schemas.microsoft.com/office/2006/metadata/properties" xmlns:ns2="579a3956-8c2c-4a5b-a210-a0122c30ac42" xmlns:ns3="29efd1f7-c20c-4d57-99cd-30b3c2f4da1a" targetNamespace="http://schemas.microsoft.com/office/2006/metadata/properties" ma:root="true" ma:fieldsID="952dbb3fb0252b64fe4aef54f1d3ae7d" ns2:_="" ns3:_="">
    <xsd:import namespace="579a3956-8c2c-4a5b-a210-a0122c30ac42"/>
    <xsd:import namespace="29efd1f7-c20c-4d57-99cd-30b3c2f4da1a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9a3956-8c2c-4a5b-a210-a0122c30ac42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cefb7213-5598-45af-a1e8-bb0227de729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efd1f7-c20c-4d57-99cd-30b3c2f4da1a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75d67701-3a66-4b24-919f-e7b7dc99db07}" ma:internalName="TaxCatchAll" ma:showField="CatchAllData" ma:web="29efd1f7-c20c-4d57-99cd-30b3c2f4da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FA69F8-638F-704C-9002-F52DFA215A98}">
  <ds:schemaRefs>
    <ds:schemaRef ds:uri="cf68a6e3-2c44-4ef1-bf08-e904f7a8452f"/>
    <ds:schemaRef ds:uri="http://purl.org/dc/dcmitype/"/>
    <ds:schemaRef ds:uri="http://purl.org/dc/terms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2c852705-b33e-47e5-ae8a-a46732e2a719"/>
    <ds:schemaRef ds:uri="http://www.w3.org/XML/1998/namespace"/>
    <ds:schemaRef ds:uri="http://purl.org/dc/elements/1.1/"/>
    <ds:schemaRef ds:uri="579a3956-8c2c-4a5b-a210-a0122c30ac42"/>
    <ds:schemaRef ds:uri="29efd1f7-c20c-4d57-99cd-30b3c2f4da1a"/>
  </ds:schemaRefs>
</ds:datastoreItem>
</file>

<file path=customXml/itemProps2.xml><?xml version="1.0" encoding="utf-8"?>
<ds:datastoreItem xmlns:ds="http://schemas.openxmlformats.org/officeDocument/2006/customXml" ds:itemID="{5D9AC726-C3B3-446B-B591-DC1F95F60B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79a3956-8c2c-4a5b-a210-a0122c30ac42"/>
    <ds:schemaRef ds:uri="29efd1f7-c20c-4d57-99cd-30b3c2f4da1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43DAFD3-93EE-AB4C-9E0D-36BA56A292D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500</TotalTime>
  <Words>1034</Words>
  <Application>Microsoft Macintosh PowerPoint</Application>
  <PresentationFormat>Widescreen</PresentationFormat>
  <Paragraphs>314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1" baseType="lpstr">
      <vt:lpstr>Arial</vt:lpstr>
      <vt:lpstr>Office Theme</vt:lpstr>
      <vt:lpstr>HIPAA Compliance Through AI: Workflow vs Agent Approaches for EHR Audit Trails</vt:lpstr>
      <vt:lpstr>Agenda</vt:lpstr>
      <vt:lpstr>Problem Statement</vt:lpstr>
      <vt:lpstr>Why Audit Trail System?</vt:lpstr>
      <vt:lpstr>Workflow Approach</vt:lpstr>
      <vt:lpstr>Audit Trail Workflow: Optimized AI + Rules Hybrid Approach</vt:lpstr>
      <vt:lpstr>Step 1: Rule-Based Classification</vt:lpstr>
      <vt:lpstr>Step 2: Risk Assessment</vt:lpstr>
      <vt:lpstr>Step 3: Storage Decision (Rules Only)</vt:lpstr>
      <vt:lpstr>Step 4: Notification Strategy (AI + Rules)</vt:lpstr>
      <vt:lpstr>Step 5: Audit Logging (Rules Only)</vt:lpstr>
      <vt:lpstr>When AI is used in Workflow</vt:lpstr>
      <vt:lpstr>Agent Approach</vt:lpstr>
      <vt:lpstr>Agent Architecture Overview</vt:lpstr>
      <vt:lpstr>PowerPoint Presentation</vt:lpstr>
      <vt:lpstr>Step 1: Context Analysis &amp; Event Capture</vt:lpstr>
      <vt:lpstr>Step 2: AI Decision Engine &amp; Tool Selection</vt:lpstr>
      <vt:lpstr>Step 3: Smart Tool Execution Engine</vt:lpstr>
      <vt:lpstr>Step 4: Learning &amp; Adaptation System</vt:lpstr>
      <vt:lpstr>Agent Decision Logic</vt:lpstr>
      <vt:lpstr>Agent Strengths &amp; Weaknesses</vt:lpstr>
      <vt:lpstr>Comparative Analysis</vt:lpstr>
      <vt:lpstr>Comparative Analysis</vt:lpstr>
      <vt:lpstr>Comparative Analysis</vt:lpstr>
      <vt:lpstr>Detailed Cost Analysis (per 10000 requests)</vt:lpstr>
      <vt:lpstr>Use Case Decision Matrix</vt:lpstr>
      <vt:lpstr>Use Case Decision Matrix</vt:lpstr>
      <vt:lpstr>Risk Assessment Matrix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Ramkumar J</dc:creator>
  <cp:lastModifiedBy>Ramkumar J</cp:lastModifiedBy>
  <cp:revision>2</cp:revision>
  <dcterms:created xsi:type="dcterms:W3CDTF">2025-06-30T05:37:17Z</dcterms:created>
  <dcterms:modified xsi:type="dcterms:W3CDTF">2025-06-30T14:01:49Z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0x010100D08A2A8643B32E4CADAB06797D645788</vt:lpwstr>
  </property>
  <property fmtid="{D5CDD505-2E9C-101B-9397-08002B2CF9AE}" pid="3" name="Order">
    <vt:r8>6206300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MediaServiceImageTags">
    <vt:lpwstr/>
  </property>
</Properties>
</file>